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EE6F3-381D-4BCC-AE22-08EF97053FE7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subjonctif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y me an him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.abcnews.com/images/International/gty_air_france_crash_tail_ll_120605_w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7731" y="0"/>
            <a:ext cx="9211731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 Definition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mtClean="0">
                <a:solidFill>
                  <a:srgbClr val="FF0000"/>
                </a:solidFill>
              </a:rPr>
              <a:t>Le subjonctif traduit que…</a:t>
            </a:r>
          </a:p>
          <a:p>
            <a:pPr algn="ctr">
              <a:buNone/>
            </a:pPr>
            <a:r>
              <a:rPr lang="en-US" smtClean="0">
                <a:solidFill>
                  <a:srgbClr val="FF0000"/>
                </a:solidFill>
              </a:rPr>
              <a:t>1</a:t>
            </a:r>
            <a:r>
              <a:rPr lang="en-US" baseline="30000" smtClean="0">
                <a:solidFill>
                  <a:srgbClr val="FF0000"/>
                </a:solidFill>
              </a:rPr>
              <a:t>st</a:t>
            </a:r>
            <a:r>
              <a:rPr lang="en-US" smtClean="0">
                <a:solidFill>
                  <a:srgbClr val="FF0000"/>
                </a:solidFill>
              </a:rPr>
              <a:t>  Subject + 1</a:t>
            </a:r>
            <a:r>
              <a:rPr lang="en-US" baseline="30000" smtClean="0">
                <a:solidFill>
                  <a:srgbClr val="FF0000"/>
                </a:solidFill>
              </a:rPr>
              <a:t>st</a:t>
            </a:r>
            <a:r>
              <a:rPr lang="en-US" smtClean="0">
                <a:solidFill>
                  <a:srgbClr val="FF0000"/>
                </a:solidFill>
              </a:rPr>
              <a:t> Verb que 2</a:t>
            </a:r>
            <a:r>
              <a:rPr lang="en-US" baseline="30000" smtClean="0">
                <a:solidFill>
                  <a:srgbClr val="FF0000"/>
                </a:solidFill>
              </a:rPr>
              <a:t>nd</a:t>
            </a:r>
            <a:r>
              <a:rPr lang="en-US" smtClean="0">
                <a:solidFill>
                  <a:srgbClr val="FF0000"/>
                </a:solidFill>
              </a:rPr>
              <a:t> Subject + 2</a:t>
            </a:r>
            <a:r>
              <a:rPr lang="en-US" baseline="30000" smtClean="0">
                <a:solidFill>
                  <a:srgbClr val="FF0000"/>
                </a:solidFill>
              </a:rPr>
              <a:t>nd</a:t>
            </a:r>
            <a:r>
              <a:rPr lang="en-US" smtClean="0">
                <a:solidFill>
                  <a:srgbClr val="FF0000"/>
                </a:solidFill>
              </a:rPr>
              <a:t> Verb</a:t>
            </a:r>
          </a:p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                                                                    ^conjuge          			                                         dans le </a:t>
            </a:r>
          </a:p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							          subjonctif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7000" y="2971800"/>
            <a:ext cx="205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^ </a:t>
            </a:r>
            <a:r>
              <a:rPr lang="en-US" sz="3200" dirty="0" err="1" smtClean="0">
                <a:solidFill>
                  <a:srgbClr val="FF0000"/>
                </a:solidFill>
              </a:rPr>
              <a:t>conjuge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dans</a:t>
            </a:r>
            <a:r>
              <a:rPr lang="en-US" sz="3200" dirty="0" smtClean="0">
                <a:solidFill>
                  <a:srgbClr val="FF0000"/>
                </a:solidFill>
              </a:rPr>
              <a:t> le present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0.gstatic.com/images?q=tbn:ANd9GcTtnGsXnG3zV49AQhpji9vHuUACuxUZfs_6xP_NzHXekBf-h49pTuJtlGKj6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1001" y="0"/>
            <a:ext cx="9525001" cy="701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Le Premier Phrase</a:t>
            </a:r>
            <a:endParaRPr lang="en-US" dirty="0">
              <a:solidFill>
                <a:srgbClr val="7030A0"/>
              </a:solidFill>
              <a:latin typeface="Playbil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err="1" smtClean="0">
                <a:solidFill>
                  <a:srgbClr val="7030A0"/>
                </a:solidFill>
                <a:latin typeface="Playbill" pitchFamily="82" charset="0"/>
              </a:rPr>
              <a:t>Une</a:t>
            </a: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Playbill" pitchFamily="82" charset="0"/>
              </a:rPr>
              <a:t>verbe</a:t>
            </a: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Playbill" pitchFamily="82" charset="0"/>
              </a:rPr>
              <a:t>dans</a:t>
            </a: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 le present</a:t>
            </a:r>
          </a:p>
          <a:p>
            <a:pPr algn="ctr">
              <a:buNone/>
            </a:pP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 plus “</a:t>
            </a:r>
            <a:r>
              <a:rPr lang="en-US" dirty="0" err="1" smtClean="0">
                <a:solidFill>
                  <a:srgbClr val="7030A0"/>
                </a:solidFill>
                <a:latin typeface="Playbill" pitchFamily="82" charset="0"/>
              </a:rPr>
              <a:t>que</a:t>
            </a: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”</a:t>
            </a:r>
          </a:p>
          <a:p>
            <a:pPr algn="ctr">
              <a:buNone/>
            </a:pPr>
            <a:endParaRPr lang="en-US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en-US" sz="2400" dirty="0" err="1" smtClean="0">
                <a:solidFill>
                  <a:srgbClr val="7030A0"/>
                </a:solidFill>
                <a:latin typeface="Playbill" pitchFamily="82" charset="0"/>
              </a:rPr>
              <a:t>Exemple</a:t>
            </a:r>
            <a:r>
              <a:rPr lang="en-US" sz="2400" dirty="0" smtClean="0">
                <a:solidFill>
                  <a:srgbClr val="7030A0"/>
                </a:solidFill>
                <a:latin typeface="Playbill" pitchFamily="82" charset="0"/>
              </a:rPr>
              <a:t>: “Je propose </a:t>
            </a:r>
            <a:r>
              <a:rPr lang="en-US" sz="2400" dirty="0" err="1" smtClean="0">
                <a:solidFill>
                  <a:srgbClr val="7030A0"/>
                </a:solidFill>
                <a:latin typeface="Playbill" pitchFamily="82" charset="0"/>
              </a:rPr>
              <a:t>que</a:t>
            </a:r>
            <a:r>
              <a:rPr lang="en-US" sz="2400" dirty="0" smtClean="0">
                <a:solidFill>
                  <a:srgbClr val="7030A0"/>
                </a:solidFill>
                <a:latin typeface="Playbill" pitchFamily="82" charset="0"/>
              </a:rPr>
              <a:t>…”</a:t>
            </a:r>
            <a:endParaRPr lang="en-US" sz="2400" dirty="0">
              <a:solidFill>
                <a:srgbClr val="7030A0"/>
              </a:solidFill>
              <a:latin typeface="Playbill" pitchFamily="82" charset="0"/>
            </a:endParaRPr>
          </a:p>
        </p:txBody>
      </p:sp>
      <p:pic>
        <p:nvPicPr>
          <p:cNvPr id="1026" name="Picture 2" descr="http://fh13.fhcdn.com/static/img/players/fifa13/16347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1500" y="5867400"/>
            <a:ext cx="952500" cy="99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i0.twimg.com/profile_images/2324094252/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Deuxieme</a:t>
            </a:r>
            <a:r>
              <a:rPr lang="en-US" dirty="0" smtClean="0"/>
              <a:t>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Subject </a:t>
            </a:r>
            <a:r>
              <a:rPr lang="en-US" dirty="0" err="1" smtClean="0"/>
              <a:t>Deux</a:t>
            </a:r>
            <a:r>
              <a:rPr lang="en-US" dirty="0" smtClean="0"/>
              <a:t> +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</a:t>
            </a:r>
            <a:r>
              <a:rPr lang="en-US" dirty="0" err="1" smtClean="0"/>
              <a:t>subjonctif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Exemple</a:t>
            </a:r>
            <a:r>
              <a:rPr lang="en-US" dirty="0" smtClean="0"/>
              <a:t>: “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lises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livre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ransition spd="slow">
    <p:wipe dir="u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isplayfakefoods.com/store/pc/catalog/2425new_128_gener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22071"/>
            <a:ext cx="9144000" cy="708007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FF00"/>
                </a:solidFill>
              </a:rPr>
              <a:t>Le </a:t>
            </a:r>
            <a:r>
              <a:rPr lang="en-US" b="1" i="1" u="sng" dirty="0" err="1" smtClean="0">
                <a:solidFill>
                  <a:srgbClr val="FFFF00"/>
                </a:solidFill>
              </a:rPr>
              <a:t>Conjugaison</a:t>
            </a:r>
            <a:endParaRPr lang="en-US" b="1" i="1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i="1" u="sng" dirty="0" err="1" smtClean="0">
                <a:solidFill>
                  <a:srgbClr val="FFFF00"/>
                </a:solidFill>
              </a:rPr>
              <a:t>Mettez</a:t>
            </a:r>
            <a:r>
              <a:rPr lang="en-US" b="1" i="1" u="sng" dirty="0" smtClean="0">
                <a:solidFill>
                  <a:srgbClr val="FFFF00"/>
                </a:solidFill>
              </a:rPr>
              <a:t> le </a:t>
            </a:r>
            <a:r>
              <a:rPr lang="en-US" b="1" i="1" u="sng" dirty="0" err="1" smtClean="0">
                <a:solidFill>
                  <a:srgbClr val="FFFF00"/>
                </a:solidFill>
              </a:rPr>
              <a:t>verbe</a:t>
            </a:r>
            <a:r>
              <a:rPr lang="en-US" b="1" i="1" u="sng" dirty="0" smtClean="0">
                <a:solidFill>
                  <a:srgbClr val="FFFF00"/>
                </a:solidFill>
              </a:rPr>
              <a:t> </a:t>
            </a:r>
            <a:r>
              <a:rPr lang="en-US" b="1" i="1" u="sng" dirty="0" err="1" smtClean="0">
                <a:solidFill>
                  <a:srgbClr val="FFFF00"/>
                </a:solidFill>
              </a:rPr>
              <a:t>dans</a:t>
            </a:r>
            <a:r>
              <a:rPr lang="en-US" b="1" i="1" u="sng" dirty="0" smtClean="0">
                <a:solidFill>
                  <a:srgbClr val="FFFF00"/>
                </a:solidFill>
              </a:rPr>
              <a:t> le </a:t>
            </a:r>
            <a:r>
              <a:rPr lang="en-US" b="1" i="1" u="sng" dirty="0" err="1" smtClean="0">
                <a:solidFill>
                  <a:srgbClr val="FFFF00"/>
                </a:solidFill>
              </a:rPr>
              <a:t>ils</a:t>
            </a:r>
            <a:r>
              <a:rPr lang="en-US" b="1" i="1" u="sng" dirty="0" smtClean="0">
                <a:solidFill>
                  <a:srgbClr val="FFFF00"/>
                </a:solidFill>
              </a:rPr>
              <a:t> </a:t>
            </a:r>
            <a:r>
              <a:rPr lang="en-US" b="1" i="1" u="sng" dirty="0" err="1" smtClean="0">
                <a:solidFill>
                  <a:srgbClr val="FFFF00"/>
                </a:solidFill>
              </a:rPr>
              <a:t>forme</a:t>
            </a:r>
            <a:r>
              <a:rPr lang="en-US" b="1" i="1" u="sng" dirty="0" smtClean="0">
                <a:solidFill>
                  <a:srgbClr val="FFFF00"/>
                </a:solidFill>
              </a:rPr>
              <a:t>- </a:t>
            </a:r>
          </a:p>
          <a:p>
            <a:pPr algn="ctr">
              <a:buNone/>
            </a:pPr>
            <a:r>
              <a:rPr lang="en-US" b="1" i="1" u="sng" dirty="0" smtClean="0">
                <a:solidFill>
                  <a:srgbClr val="FFFF00"/>
                </a:solidFill>
              </a:rPr>
              <a:t>Manger </a:t>
            </a:r>
            <a:r>
              <a:rPr lang="en-US" b="1" i="1" u="sng" dirty="0" smtClean="0">
                <a:solidFill>
                  <a:srgbClr val="FFFF00"/>
                </a:solidFill>
                <a:sym typeface="Wingdings" pitchFamily="2" charset="2"/>
              </a:rPr>
              <a:t> </a:t>
            </a:r>
            <a:r>
              <a:rPr lang="en-US" b="1" i="1" u="sng" dirty="0" err="1" smtClean="0">
                <a:solidFill>
                  <a:srgbClr val="FFFF00"/>
                </a:solidFill>
                <a:sym typeface="Wingdings" pitchFamily="2" charset="2"/>
              </a:rPr>
              <a:t>Mangent</a:t>
            </a:r>
            <a:endParaRPr lang="en-US" b="1" i="1" u="sng" dirty="0" smtClean="0">
              <a:solidFill>
                <a:srgbClr val="FFFF00"/>
              </a:solidFill>
              <a:sym typeface="Wingdings" pitchFamily="2" charset="2"/>
            </a:endParaRPr>
          </a:p>
          <a:p>
            <a:pPr algn="ctr">
              <a:buNone/>
            </a:pPr>
            <a:r>
              <a:rPr lang="en-US" b="1" i="1" u="sng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 i="1" u="sng" dirty="0" err="1" smtClean="0">
                <a:solidFill>
                  <a:srgbClr val="FFFF00"/>
                </a:solidFill>
                <a:sym typeface="Wingdings" pitchFamily="2" charset="2"/>
              </a:rPr>
              <a:t>Retirez</a:t>
            </a:r>
            <a:r>
              <a:rPr lang="en-US" b="1" i="1" u="sng" dirty="0" smtClean="0">
                <a:solidFill>
                  <a:srgbClr val="FFFF00"/>
                </a:solidFill>
                <a:sym typeface="Wingdings" pitchFamily="2" charset="2"/>
              </a:rPr>
              <a:t> le -</a:t>
            </a:r>
            <a:r>
              <a:rPr lang="en-US" b="1" i="1" u="sng" dirty="0" err="1" smtClean="0">
                <a:solidFill>
                  <a:srgbClr val="FFFF00"/>
                </a:solidFill>
                <a:sym typeface="Wingdings" pitchFamily="2" charset="2"/>
              </a:rPr>
              <a:t>ent</a:t>
            </a:r>
            <a:endParaRPr lang="en-US" b="1" i="1" u="sng" dirty="0" smtClean="0">
              <a:solidFill>
                <a:srgbClr val="FFFF00"/>
              </a:solidFill>
              <a:sym typeface="Wingdings" pitchFamily="2" charset="2"/>
            </a:endParaRPr>
          </a:p>
          <a:p>
            <a:pPr algn="ctr">
              <a:buNone/>
            </a:pPr>
            <a:r>
              <a:rPr lang="en-US" b="1" i="1" u="sng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 i="1" u="sng" dirty="0" err="1" smtClean="0">
                <a:solidFill>
                  <a:srgbClr val="FFFF00"/>
                </a:solidFill>
                <a:sym typeface="Wingdings" pitchFamily="2" charset="2"/>
              </a:rPr>
              <a:t>Additionnez</a:t>
            </a:r>
            <a:r>
              <a:rPr lang="en-US" b="1" i="1" u="sng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 i="1" u="sng" dirty="0" smtClean="0">
                <a:solidFill>
                  <a:srgbClr val="FFFF00"/>
                </a:solidFill>
              </a:rPr>
              <a:t> le fins de le </a:t>
            </a:r>
            <a:r>
              <a:rPr lang="en-US" b="1" i="1" u="sng" dirty="0" err="1" smtClean="0">
                <a:solidFill>
                  <a:srgbClr val="FFFF00"/>
                </a:solidFill>
              </a:rPr>
              <a:t>subjonctif</a:t>
            </a:r>
            <a:r>
              <a:rPr lang="en-US" b="1" i="1" u="sng" dirty="0" smtClean="0">
                <a:solidFill>
                  <a:srgbClr val="FFFF00"/>
                </a:solidFill>
              </a:rPr>
              <a:t>:</a:t>
            </a:r>
          </a:p>
          <a:p>
            <a:pPr algn="ctr">
              <a:buNone/>
            </a:pPr>
            <a:r>
              <a:rPr lang="en-US" b="1" i="1" u="sng" dirty="0" smtClean="0">
                <a:solidFill>
                  <a:srgbClr val="FFFF00"/>
                </a:solidFill>
              </a:rPr>
              <a:t>          Je – e                 Nous – ions</a:t>
            </a:r>
          </a:p>
          <a:p>
            <a:pPr algn="ctr">
              <a:buNone/>
            </a:pPr>
            <a:r>
              <a:rPr lang="en-US" b="1" i="1" u="sng" dirty="0" smtClean="0">
                <a:solidFill>
                  <a:srgbClr val="FFFF00"/>
                </a:solidFill>
              </a:rPr>
              <a:t>      </a:t>
            </a:r>
            <a:r>
              <a:rPr lang="en-US" b="1" i="1" u="sng" dirty="0" err="1" smtClean="0">
                <a:solidFill>
                  <a:srgbClr val="FFFF00"/>
                </a:solidFill>
              </a:rPr>
              <a:t>Tu</a:t>
            </a:r>
            <a:r>
              <a:rPr lang="en-US" b="1" i="1" u="sng" dirty="0" smtClean="0">
                <a:solidFill>
                  <a:srgbClr val="FFFF00"/>
                </a:solidFill>
              </a:rPr>
              <a:t> – </a:t>
            </a:r>
            <a:r>
              <a:rPr lang="en-US" b="1" i="1" u="sng" dirty="0" err="1" smtClean="0">
                <a:solidFill>
                  <a:srgbClr val="FFFF00"/>
                </a:solidFill>
              </a:rPr>
              <a:t>es</a:t>
            </a:r>
            <a:r>
              <a:rPr lang="en-US" b="1" i="1" u="sng" dirty="0" smtClean="0">
                <a:solidFill>
                  <a:srgbClr val="FFFF00"/>
                </a:solidFill>
              </a:rPr>
              <a:t>               </a:t>
            </a:r>
            <a:r>
              <a:rPr lang="en-US" b="1" i="1" u="sng" dirty="0" err="1" smtClean="0">
                <a:solidFill>
                  <a:srgbClr val="FFFF00"/>
                </a:solidFill>
              </a:rPr>
              <a:t>Vous</a:t>
            </a:r>
            <a:r>
              <a:rPr lang="en-US" b="1" i="1" u="sng" dirty="0" smtClean="0">
                <a:solidFill>
                  <a:srgbClr val="FFFF00"/>
                </a:solidFill>
              </a:rPr>
              <a:t> - </a:t>
            </a:r>
            <a:r>
              <a:rPr lang="en-US" b="1" i="1" u="sng" dirty="0" err="1" smtClean="0">
                <a:solidFill>
                  <a:srgbClr val="FFFF00"/>
                </a:solidFill>
              </a:rPr>
              <a:t>iez</a:t>
            </a:r>
            <a:endParaRPr lang="en-US" b="1" i="1" u="sng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US" b="1" i="1" u="sng" dirty="0" smtClean="0">
                <a:solidFill>
                  <a:srgbClr val="FFFF00"/>
                </a:solidFill>
              </a:rPr>
              <a:t>               Il Elle On – e     </a:t>
            </a:r>
            <a:r>
              <a:rPr lang="en-US" b="1" i="1" u="sng" dirty="0" err="1" smtClean="0">
                <a:solidFill>
                  <a:srgbClr val="FFFF00"/>
                </a:solidFill>
              </a:rPr>
              <a:t>Ils</a:t>
            </a:r>
            <a:r>
              <a:rPr lang="en-US" b="1" i="1" u="sng" dirty="0" smtClean="0">
                <a:solidFill>
                  <a:srgbClr val="FFFF00"/>
                </a:solidFill>
              </a:rPr>
              <a:t> / </a:t>
            </a:r>
            <a:r>
              <a:rPr lang="en-US" b="1" i="1" u="sng" dirty="0" err="1" smtClean="0">
                <a:solidFill>
                  <a:srgbClr val="FFFF00"/>
                </a:solidFill>
              </a:rPr>
              <a:t>Elles</a:t>
            </a:r>
            <a:r>
              <a:rPr lang="en-US" b="1" i="1" u="sng" dirty="0" smtClean="0">
                <a:solidFill>
                  <a:srgbClr val="FFFF00"/>
                </a:solidFill>
              </a:rPr>
              <a:t> - </a:t>
            </a:r>
            <a:r>
              <a:rPr lang="en-US" b="1" i="1" u="sng" dirty="0" err="1" smtClean="0">
                <a:solidFill>
                  <a:srgbClr val="FFFF00"/>
                </a:solidFill>
              </a:rPr>
              <a:t>ent</a:t>
            </a:r>
            <a:r>
              <a:rPr lang="en-US" b="1" i="1" u="sng" dirty="0" smtClean="0">
                <a:solidFill>
                  <a:srgbClr val="FFFF00"/>
                </a:solidFill>
              </a:rPr>
              <a:t>  </a:t>
            </a:r>
          </a:p>
        </p:txBody>
      </p:sp>
      <p:pic>
        <p:nvPicPr>
          <p:cNvPr id="1028" name="Picture 4" descr="http://theeconomiccollapseblog.com/wp-content/uploads/2013/01/Can-America-Survive-If-Americans-No-Longer-Agree-On-A-Core-Set-Of-Shared-Values-Photo-by-DrRandomFacto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0"/>
            <a:ext cx="2133600" cy="1336586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</p:pic>
    </p:spTree>
  </p:cSld>
  <p:clrMapOvr>
    <a:masterClrMapping/>
  </p:clrMapOvr>
  <p:transition spd="slow">
    <p:checker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Bobcat 8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40" name="Picture 8" descr="http://www.kansasleadershipcenter.org/blog/wp-content/uploads/2011/04/3cups-of-te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4800600"/>
            <a:ext cx="5638800" cy="2057400"/>
          </a:xfrm>
          <a:prstGeom prst="rect">
            <a:avLst/>
          </a:prstGeom>
          <a:noFill/>
          <a:scene3d>
            <a:camera prst="isometricOffAxis2Top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0000FF"/>
                </a:solidFill>
                <a:latin typeface="Goudy Stout" pitchFamily="18" charset="0"/>
              </a:rPr>
              <a:t>Les </a:t>
            </a:r>
            <a:r>
              <a:rPr lang="en-US" b="1" i="1" dirty="0" err="1" smtClean="0">
                <a:solidFill>
                  <a:srgbClr val="0000FF"/>
                </a:solidFill>
                <a:latin typeface="Goudy Stout" pitchFamily="18" charset="0"/>
              </a:rPr>
              <a:t>Irregulaires</a:t>
            </a:r>
            <a:endParaRPr lang="en-US" b="1" i="1" dirty="0">
              <a:solidFill>
                <a:srgbClr val="0000FF"/>
              </a:solidFill>
              <a:latin typeface="Goudy Stou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i="1" dirty="0" smtClean="0">
                <a:solidFill>
                  <a:srgbClr val="0000FF"/>
                </a:solidFill>
                <a:latin typeface="Goudy Stout" pitchFamily="18" charset="0"/>
              </a:rPr>
              <a:t>Il </a:t>
            </a:r>
            <a:r>
              <a:rPr lang="en-US" b="1" i="1" dirty="0" err="1" smtClean="0">
                <a:solidFill>
                  <a:srgbClr val="0000FF"/>
                </a:solidFill>
                <a:latin typeface="Goudy Stout" pitchFamily="18" charset="0"/>
              </a:rPr>
              <a:t>est</a:t>
            </a:r>
            <a:r>
              <a:rPr lang="en-US" b="1" i="1" dirty="0" smtClean="0">
                <a:solidFill>
                  <a:srgbClr val="0000FF"/>
                </a:solidFill>
                <a:latin typeface="Goudy Stout" pitchFamily="18" charset="0"/>
              </a:rPr>
              <a:t> beaucoup de les </a:t>
            </a:r>
            <a:r>
              <a:rPr lang="en-US" b="1" i="1" dirty="0" err="1" smtClean="0">
                <a:solidFill>
                  <a:srgbClr val="0000FF"/>
                </a:solidFill>
                <a:latin typeface="Goudy Stout" pitchFamily="18" charset="0"/>
              </a:rPr>
              <a:t>irregulaires</a:t>
            </a:r>
            <a:r>
              <a:rPr lang="en-US" b="1" i="1" dirty="0" smtClean="0">
                <a:solidFill>
                  <a:srgbClr val="0000FF"/>
                </a:solidFill>
                <a:latin typeface="Goudy Stout" pitchFamily="18" charset="0"/>
              </a:rPr>
              <a:t>, y </a:t>
            </a:r>
            <a:r>
              <a:rPr lang="en-US" b="1" i="1" dirty="0" err="1" smtClean="0">
                <a:solidFill>
                  <a:srgbClr val="0000FF"/>
                </a:solidFill>
                <a:latin typeface="Goudy Stout" pitchFamily="18" charset="0"/>
              </a:rPr>
              <a:t>compris</a:t>
            </a:r>
            <a:r>
              <a:rPr lang="en-US" b="1" i="1" dirty="0" smtClean="0">
                <a:solidFill>
                  <a:srgbClr val="0000FF"/>
                </a:solidFill>
                <a:latin typeface="Goudy Stout" pitchFamily="18" charset="0"/>
              </a:rPr>
              <a:t>: </a:t>
            </a:r>
            <a:r>
              <a:rPr lang="en-US" b="1" i="1" dirty="0">
                <a:solidFill>
                  <a:srgbClr val="0000FF"/>
                </a:solidFill>
              </a:rPr>
              <a:t>faire =&gt; </a:t>
            </a:r>
            <a:r>
              <a:rPr lang="en-US" b="1" i="1" dirty="0" err="1">
                <a:solidFill>
                  <a:srgbClr val="0000FF"/>
                </a:solidFill>
              </a:rPr>
              <a:t>fass</a:t>
            </a:r>
            <a:r>
              <a:rPr lang="en-US" b="1" i="1" dirty="0">
                <a:solidFill>
                  <a:srgbClr val="0000FF"/>
                </a:solidFill>
              </a:rPr>
              <a:t>-</a:t>
            </a:r>
          </a:p>
          <a:p>
            <a:r>
              <a:rPr lang="en-US" b="1" i="1" dirty="0">
                <a:solidFill>
                  <a:srgbClr val="0000FF"/>
                </a:solidFill>
              </a:rPr>
              <a:t>savoir =&gt; </a:t>
            </a:r>
            <a:r>
              <a:rPr lang="en-US" b="1" i="1" dirty="0" err="1">
                <a:solidFill>
                  <a:srgbClr val="0000FF"/>
                </a:solidFill>
              </a:rPr>
              <a:t>sach</a:t>
            </a:r>
            <a:r>
              <a:rPr lang="en-US" b="1" i="1" dirty="0">
                <a:solidFill>
                  <a:srgbClr val="0000FF"/>
                </a:solidFill>
              </a:rPr>
              <a:t>-</a:t>
            </a:r>
          </a:p>
          <a:p>
            <a:r>
              <a:rPr lang="en-US" b="1" i="1" dirty="0" err="1">
                <a:solidFill>
                  <a:srgbClr val="0000FF"/>
                </a:solidFill>
              </a:rPr>
              <a:t>pouvoir</a:t>
            </a:r>
            <a:r>
              <a:rPr lang="en-US" b="1" i="1" dirty="0">
                <a:solidFill>
                  <a:srgbClr val="0000FF"/>
                </a:solidFill>
              </a:rPr>
              <a:t> =&gt; </a:t>
            </a:r>
            <a:r>
              <a:rPr lang="en-US" b="1" i="1" dirty="0" err="1">
                <a:solidFill>
                  <a:srgbClr val="0000FF"/>
                </a:solidFill>
              </a:rPr>
              <a:t>puiss</a:t>
            </a:r>
            <a:r>
              <a:rPr lang="en-US" b="1" i="1" dirty="0">
                <a:solidFill>
                  <a:srgbClr val="0000FF"/>
                </a:solidFill>
              </a:rPr>
              <a:t>-</a:t>
            </a:r>
          </a:p>
          <a:p>
            <a:r>
              <a:rPr lang="en-US" dirty="0" err="1">
                <a:solidFill>
                  <a:srgbClr val="0000FF"/>
                </a:solidFill>
              </a:rPr>
              <a:t>vouloir</a:t>
            </a:r>
            <a:r>
              <a:rPr lang="en-US" dirty="0">
                <a:solidFill>
                  <a:srgbClr val="0000FF"/>
                </a:solidFill>
              </a:rPr>
              <a:t> =&gt; </a:t>
            </a:r>
            <a:r>
              <a:rPr lang="en-US" dirty="0" err="1">
                <a:solidFill>
                  <a:srgbClr val="0000FF"/>
                </a:solidFill>
              </a:rPr>
              <a:t>veuill</a:t>
            </a:r>
            <a:r>
              <a:rPr lang="en-US" dirty="0">
                <a:solidFill>
                  <a:srgbClr val="0000FF"/>
                </a:solidFill>
              </a:rPr>
              <a:t>- (but nous/</a:t>
            </a:r>
            <a:r>
              <a:rPr lang="en-US" dirty="0" err="1">
                <a:solidFill>
                  <a:srgbClr val="0000FF"/>
                </a:solidFill>
              </a:rPr>
              <a:t>vous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voul</a:t>
            </a:r>
            <a:r>
              <a:rPr lang="en-US" dirty="0">
                <a:solidFill>
                  <a:srgbClr val="0000FF"/>
                </a:solidFill>
              </a:rPr>
              <a:t>-)</a:t>
            </a:r>
          </a:p>
          <a:p>
            <a:r>
              <a:rPr lang="en-US" dirty="0" err="1">
                <a:solidFill>
                  <a:srgbClr val="0000FF"/>
                </a:solidFill>
              </a:rPr>
              <a:t>aller</a:t>
            </a:r>
            <a:r>
              <a:rPr lang="en-US" dirty="0">
                <a:solidFill>
                  <a:srgbClr val="0000FF"/>
                </a:solidFill>
              </a:rPr>
              <a:t> =&gt; </a:t>
            </a:r>
            <a:r>
              <a:rPr lang="en-US" dirty="0" err="1">
                <a:solidFill>
                  <a:srgbClr val="0000FF"/>
                </a:solidFill>
              </a:rPr>
              <a:t>aill</a:t>
            </a:r>
            <a:r>
              <a:rPr lang="en-US" dirty="0">
                <a:solidFill>
                  <a:srgbClr val="0000FF"/>
                </a:solidFill>
              </a:rPr>
              <a:t>- (but nous/</a:t>
            </a:r>
            <a:r>
              <a:rPr lang="en-US" dirty="0" err="1">
                <a:solidFill>
                  <a:srgbClr val="0000FF"/>
                </a:solidFill>
              </a:rPr>
              <a:t>vous</a:t>
            </a:r>
            <a:r>
              <a:rPr lang="en-US" dirty="0">
                <a:solidFill>
                  <a:srgbClr val="0000FF"/>
                </a:solidFill>
              </a:rPr>
              <a:t> all-)</a:t>
            </a:r>
          </a:p>
          <a:p>
            <a:r>
              <a:rPr lang="en-US" dirty="0">
                <a:solidFill>
                  <a:srgbClr val="0000FF"/>
                </a:solidFill>
              </a:rPr>
              <a:t>valor =&gt; </a:t>
            </a:r>
            <a:r>
              <a:rPr lang="en-US" dirty="0" err="1">
                <a:solidFill>
                  <a:srgbClr val="0000FF"/>
                </a:solidFill>
              </a:rPr>
              <a:t>vaill</a:t>
            </a:r>
            <a:r>
              <a:rPr lang="en-US" dirty="0">
                <a:solidFill>
                  <a:srgbClr val="0000FF"/>
                </a:solidFill>
              </a:rPr>
              <a:t>- (but nous/</a:t>
            </a:r>
            <a:r>
              <a:rPr lang="en-US" dirty="0" err="1">
                <a:solidFill>
                  <a:srgbClr val="0000FF"/>
                </a:solidFill>
              </a:rPr>
              <a:t>vous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val</a:t>
            </a:r>
            <a:r>
              <a:rPr lang="en-US" dirty="0">
                <a:solidFill>
                  <a:srgbClr val="0000FF"/>
                </a:solidFill>
              </a:rPr>
              <a:t>-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u="sng" dirty="0" err="1">
                <a:solidFill>
                  <a:srgbClr val="0000FF"/>
                </a:solidFill>
              </a:rPr>
              <a:t>être</a:t>
            </a:r>
            <a:r>
              <a:rPr lang="en-US" dirty="0">
                <a:solidFill>
                  <a:srgbClr val="0000FF"/>
                </a:solidFill>
              </a:rPr>
              <a:t>: je </a:t>
            </a:r>
            <a:r>
              <a:rPr lang="en-US" dirty="0" err="1">
                <a:solidFill>
                  <a:srgbClr val="0000FF"/>
                </a:solidFill>
              </a:rPr>
              <a:t>sois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tu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sois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il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soit</a:t>
            </a:r>
            <a:r>
              <a:rPr lang="en-US" dirty="0">
                <a:solidFill>
                  <a:srgbClr val="0000FF"/>
                </a:solidFill>
              </a:rPr>
              <a:t>, nous </a:t>
            </a:r>
            <a:r>
              <a:rPr lang="en-US" dirty="0" err="1">
                <a:solidFill>
                  <a:srgbClr val="0000FF"/>
                </a:solidFill>
              </a:rPr>
              <a:t>soyons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vous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soyez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ils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soient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u="sng" dirty="0" err="1">
                <a:solidFill>
                  <a:srgbClr val="0000FF"/>
                </a:solidFill>
              </a:rPr>
              <a:t>avoir</a:t>
            </a:r>
            <a:r>
              <a:rPr lang="en-US" dirty="0">
                <a:solidFill>
                  <a:srgbClr val="0000FF"/>
                </a:solidFill>
              </a:rPr>
              <a:t>: </a:t>
            </a:r>
            <a:r>
              <a:rPr lang="en-US" dirty="0" err="1">
                <a:solidFill>
                  <a:srgbClr val="0000FF"/>
                </a:solidFill>
              </a:rPr>
              <a:t>j'aie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tu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aies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il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ait</a:t>
            </a:r>
            <a:r>
              <a:rPr lang="en-US" dirty="0">
                <a:solidFill>
                  <a:srgbClr val="0000FF"/>
                </a:solidFill>
              </a:rPr>
              <a:t>, nous </a:t>
            </a:r>
            <a:r>
              <a:rPr lang="en-US" dirty="0" err="1">
                <a:solidFill>
                  <a:srgbClr val="0000FF"/>
                </a:solidFill>
              </a:rPr>
              <a:t>ayons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vous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ayez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ils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/>
              <a:t>aient</a:t>
            </a:r>
            <a:endParaRPr lang="en-US" dirty="0"/>
          </a:p>
          <a:p>
            <a:endParaRPr lang="en-US" dirty="0">
              <a:solidFill>
                <a:srgbClr val="0000FF"/>
              </a:solidFill>
            </a:endParaRPr>
          </a:p>
          <a:p>
            <a:pPr algn="ctr">
              <a:buNone/>
            </a:pPr>
            <a:endParaRPr lang="en-US" dirty="0">
              <a:solidFill>
                <a:srgbClr val="FFFF00"/>
              </a:solidFill>
              <a:latin typeface="Goudy Stout" pitchFamily="18" charset="0"/>
            </a:endParaRPr>
          </a:p>
        </p:txBody>
      </p:sp>
      <p:pic>
        <p:nvPicPr>
          <p:cNvPr id="18436" name="Picture 4" descr="Bobcat 86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5446614"/>
            <a:ext cx="1752600" cy="1411386"/>
          </a:xfrm>
          <a:prstGeom prst="rect">
            <a:avLst/>
          </a:prstGeom>
          <a:noFill/>
        </p:spPr>
      </p:pic>
      <p:pic>
        <p:nvPicPr>
          <p:cNvPr id="18438" name="Picture 6" descr="Bobcat 86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638800"/>
            <a:ext cx="1531657" cy="1219200"/>
          </a:xfrm>
          <a:prstGeom prst="rect">
            <a:avLst/>
          </a:prstGeom>
          <a:noFill/>
        </p:spPr>
      </p:pic>
      <p:pic>
        <p:nvPicPr>
          <p:cNvPr id="18442" name="Picture 10" descr="http://i.cdn.turner.com/si/multimedia/photo_gallery/1206/russell.westbrook.fashion.icon/images/westbrook-finals-shir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6248400"/>
            <a:ext cx="533400" cy="3553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204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le subjonctif</vt:lpstr>
      <vt:lpstr>Le Definition</vt:lpstr>
      <vt:lpstr> Le Premier Phrase</vt:lpstr>
      <vt:lpstr>Le Deuxieme Phrase</vt:lpstr>
      <vt:lpstr>Le Conjugaison</vt:lpstr>
      <vt:lpstr>Les Irregulaires</vt:lpstr>
    </vt:vector>
  </TitlesOfParts>
  <Company>RJT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subjunctive</dc:title>
  <dc:creator>student1</dc:creator>
  <cp:lastModifiedBy>teacher1</cp:lastModifiedBy>
  <cp:revision>17</cp:revision>
  <dcterms:created xsi:type="dcterms:W3CDTF">2013-06-18T15:18:35Z</dcterms:created>
  <dcterms:modified xsi:type="dcterms:W3CDTF">2013-06-20T14:56:18Z</dcterms:modified>
</cp:coreProperties>
</file>