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9" r:id="rId4"/>
    <p:sldId id="257" r:id="rId5"/>
    <p:sldId id="258" r:id="rId6"/>
    <p:sldId id="260" r:id="rId7"/>
    <p:sldId id="263" r:id="rId8"/>
    <p:sldId id="264" r:id="rId9"/>
    <p:sldId id="261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 cstate="print"/>
          <a:srcRect t="50000"/>
          <a:stretch>
            <a:fillRect/>
          </a:stretch>
        </p:blipFill>
        <p:spPr>
          <a:xfrm>
            <a:off x="0" y="3429000"/>
            <a:ext cx="914400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1918447"/>
            <a:ext cx="7583488" cy="1470025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478306"/>
            <a:ext cx="7583487" cy="17526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EE6F3-381D-4BCC-AE22-08EF97053FE7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7C176-0EC5-4792-8CB1-12A2A82A731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303984"/>
            <a:ext cx="9144000" cy="1250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 cstate="print"/>
          <a:srcRect l="50000"/>
          <a:stretch>
            <a:fillRect/>
          </a:stretch>
        </p:blipFill>
        <p:spPr>
          <a:xfrm>
            <a:off x="4572000" y="4482"/>
            <a:ext cx="457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overlay-ruleShadow.png"/>
          <p:cNvPicPr>
            <a:picLocks noChangeAspect="1"/>
          </p:cNvPicPr>
          <p:nvPr/>
        </p:nvPicPr>
        <p:blipFill>
          <a:blip r:embed="rId3" cstate="print"/>
          <a:srcRect r="25031"/>
          <a:stretch>
            <a:fillRect/>
          </a:stretch>
        </p:blipFill>
        <p:spPr>
          <a:xfrm rot="16200000">
            <a:off x="1086391" y="3365075"/>
            <a:ext cx="6855164" cy="1250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74320"/>
            <a:ext cx="3959352" cy="1691640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64608" y="264907"/>
            <a:ext cx="3959352" cy="6328186"/>
          </a:xfrm>
          <a:solidFill>
            <a:schemeClr val="tx1">
              <a:lumMod val="50000"/>
            </a:schemeClr>
          </a:solidFill>
          <a:effectLst>
            <a:outerShdw blurRad="50800" dir="2700000" algn="tl" rotWithShape="0">
              <a:schemeClr val="tx1">
                <a:alpha val="40000"/>
              </a:scheme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1970801"/>
            <a:ext cx="3959352" cy="32004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sz="18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Font typeface="Calisto MT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670048" y="6356350"/>
            <a:ext cx="1627632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743EE6F3-381D-4BCC-AE22-08EF97053FE7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2047" y="6356350"/>
            <a:ext cx="1892808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92808" y="5738129"/>
            <a:ext cx="758952" cy="576072"/>
          </a:xfrm>
        </p:spPr>
        <p:txBody>
          <a:bodyPr vert="horz" lIns="91440" tIns="45720" rIns="91440" bIns="45720" rtlCol="0" anchor="ctr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fld id="{1707C176-0EC5-4792-8CB1-12A2A82A73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82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038600"/>
            <a:ext cx="7620000" cy="990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ctr">
              <a:defRPr sz="36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 typeface="Calisto MT" pitchFamily="18" charset="0"/>
              <a:buNone/>
            </a:pPr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2900" y="265176"/>
            <a:ext cx="8458200" cy="3697224"/>
          </a:xfrm>
          <a:solidFill>
            <a:schemeClr val="tx1">
              <a:lumMod val="50000"/>
            </a:schemeClr>
          </a:solidFill>
          <a:effectLst>
            <a:outerShdw blurRad="50800" dir="2700000" algn="tl" rotWithShape="0">
              <a:schemeClr val="tx1">
                <a:alpha val="40000"/>
              </a:scheme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000"/>
              </a:spcBef>
              <a:buFont typeface="Calisto MT" pitchFamily="18" charset="0"/>
              <a:buNone/>
              <a:defRPr sz="24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5042647"/>
            <a:ext cx="7620000" cy="1129553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EE6F3-381D-4BCC-AE22-08EF97053FE7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7C176-0EC5-4792-8CB1-12A2A82A73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fld id="{743EE6F3-381D-4BCC-AE22-08EF97053FE7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fld id="{1707C176-0EC5-4792-8CB1-12A2A82A73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3" cstate="print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EE6F3-381D-4BCC-AE22-08EF97053FE7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7C176-0EC5-4792-8CB1-12A2A82A73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2" cstate="print"/>
          <a:srcRect r="14719"/>
          <a:stretch>
            <a:fillRect/>
          </a:stretch>
        </p:blipFill>
        <p:spPr>
          <a:xfrm>
            <a:off x="0" y="4482"/>
            <a:ext cx="779811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48600" y="457200"/>
            <a:ext cx="1219200" cy="5668963"/>
          </a:xfrm>
        </p:spPr>
        <p:txBody>
          <a:bodyPr vert="eaVert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457200"/>
            <a:ext cx="6383337" cy="56689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24800" y="6356350"/>
            <a:ext cx="1066800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743EE6F3-381D-4BCC-AE22-08EF97053FE7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7C176-0EC5-4792-8CB1-12A2A82A731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3" cstate="print"/>
          <a:srcRect r="25031"/>
          <a:stretch>
            <a:fillRect/>
          </a:stretch>
        </p:blipFill>
        <p:spPr>
          <a:xfrm rot="5400000" flipH="1">
            <a:off x="4421262" y="3365075"/>
            <a:ext cx="6855164" cy="1250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3" cstate="print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EE6F3-381D-4BCC-AE22-08EF97053FE7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7C176-0EC5-4792-8CB1-12A2A82A73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 cstate="print"/>
          <a:srcRect t="50000"/>
          <a:stretch>
            <a:fillRect/>
          </a:stretch>
        </p:blipFill>
        <p:spPr>
          <a:xfrm>
            <a:off x="0" y="3429000"/>
            <a:ext cx="914400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789081"/>
            <a:ext cx="7583488" cy="1470025"/>
          </a:xfrm>
        </p:spPr>
        <p:txBody>
          <a:bodyPr anchor="ctr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4724400"/>
            <a:ext cx="7583487" cy="1385047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EE6F3-381D-4BCC-AE22-08EF97053FE7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7C176-0EC5-4792-8CB1-12A2A82A731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303984"/>
            <a:ext cx="9144000" cy="125016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677371" y="2564085"/>
            <a:ext cx="1789259" cy="1729830"/>
          </a:xfrm>
          <a:prstGeom prst="ellipse">
            <a:avLst/>
          </a:prstGeom>
          <a:noFill/>
          <a:ln w="127000">
            <a:solidFill>
              <a:schemeClr val="tx2"/>
            </a:solidFill>
          </a:ln>
          <a:effectLst>
            <a:innerShdw blurRad="101600" dist="76200" dir="13500000">
              <a:prstClr val="black">
                <a:alpha val="57000"/>
              </a:prstClr>
            </a:innerShdw>
          </a:effectLst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46984"/>
            <a:ext cx="9144000" cy="125016"/>
          </a:xfrm>
          <a:prstGeom prst="rect">
            <a:avLst/>
          </a:prstGeom>
        </p:spPr>
      </p:pic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3" cstate="print"/>
          <a:srcRect t="66667"/>
          <a:stretch>
            <a:fillRect/>
          </a:stretch>
        </p:blipFill>
        <p:spPr>
          <a:xfrm>
            <a:off x="0" y="4572000"/>
            <a:ext cx="9144000" cy="22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71800"/>
            <a:ext cx="7583487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4724400"/>
            <a:ext cx="7583487" cy="139849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 typeface="Calisto MT" pitchFamily="18" charset="0"/>
              <a:buNone/>
              <a:defRPr sz="18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EE6F3-381D-4BCC-AE22-08EF97053FE7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7C176-0EC5-4792-8CB1-12A2A82A73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11" name="Picture 10" descr="Overlay-FullBackground.jpg"/>
          <p:cNvPicPr>
            <a:picLocks noChangeAspect="1"/>
          </p:cNvPicPr>
          <p:nvPr/>
        </p:nvPicPr>
        <p:blipFill>
          <a:blip r:embed="rId3" cstate="print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3" y="1828800"/>
            <a:ext cx="3566160" cy="42973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6791" y="1828800"/>
            <a:ext cx="3566160" cy="42973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EE6F3-381D-4BCC-AE22-08EF97053FE7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7C176-0EC5-4792-8CB1-12A2A82A73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overlay-ruleShadow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13" name="Picture 12" descr="Overlay-FullBackground.jpg"/>
          <p:cNvPicPr>
            <a:picLocks noChangeAspect="1"/>
          </p:cNvPicPr>
          <p:nvPr/>
        </p:nvPicPr>
        <p:blipFill>
          <a:blip r:embed="rId3" cstate="print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524000"/>
            <a:ext cx="3566160" cy="838200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93576"/>
            <a:ext cx="3566160" cy="373258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6791" y="1524000"/>
            <a:ext cx="3566160" cy="838200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96791" y="2393576"/>
            <a:ext cx="3566160" cy="373258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EE6F3-381D-4BCC-AE22-08EF97053FE7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7C176-0EC5-4792-8CB1-12A2A82A73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EE6F3-381D-4BCC-AE22-08EF97053FE7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7C176-0EC5-4792-8CB1-12A2A82A731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Overlay-FullBackground.jpg"/>
          <p:cNvPicPr>
            <a:picLocks noChangeAspect="1"/>
          </p:cNvPicPr>
          <p:nvPr/>
        </p:nvPicPr>
        <p:blipFill>
          <a:blip r:embed="rId3" cstate="print"/>
          <a:srcRect t="21046"/>
          <a:stretch>
            <a:fillRect/>
          </a:stretch>
        </p:blipFill>
        <p:spPr>
          <a:xfrm>
            <a:off x="0" y="1447800"/>
            <a:ext cx="9144000" cy="54146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Full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82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EE6F3-381D-4BCC-AE22-08EF97053FE7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7C176-0EC5-4792-8CB1-12A2A82A73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 cstate="print"/>
          <a:srcRect l="50000"/>
          <a:stretch>
            <a:fillRect/>
          </a:stretch>
        </p:blipFill>
        <p:spPr>
          <a:xfrm>
            <a:off x="4572000" y="4482"/>
            <a:ext cx="457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73049"/>
            <a:ext cx="3962400" cy="1690221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6401" y="273050"/>
            <a:ext cx="3959352" cy="58531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1975104"/>
            <a:ext cx="3962400" cy="320040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600"/>
              </a:spcBef>
              <a:buNone/>
              <a:defRPr sz="18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667000" y="6356350"/>
            <a:ext cx="1622612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743EE6F3-381D-4BCC-AE22-08EF97053FE7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2047" y="6356350"/>
            <a:ext cx="1891553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92808" y="5748338"/>
            <a:ext cx="762000" cy="576262"/>
          </a:xfrm>
        </p:spPr>
        <p:txBody>
          <a:bodyPr vert="horz" lIns="91440" tIns="45720" rIns="91440" bIns="45720" rtlCol="0" anchor="ctr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fld id="{1707C176-0EC5-4792-8CB1-12A2A82A731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3" cstate="print"/>
          <a:srcRect r="25031"/>
          <a:stretch>
            <a:fillRect/>
          </a:stretch>
        </p:blipFill>
        <p:spPr>
          <a:xfrm rot="16200000">
            <a:off x="1086391" y="3365075"/>
            <a:ext cx="6855164" cy="12501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8" cy="429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32494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743EE6F3-381D-4BCC-AE22-08EF97053FE7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047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1707C176-0EC5-4792-8CB1-12A2A82A731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effectLst>
            <a:outerShdw blurRad="50800" dist="12700" dir="2700000" sx="100500" sy="100500" algn="tl" rotWithShape="0">
              <a:prstClr val="black">
                <a:alpha val="6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Calisto MT" pitchFamily="18" charset="0"/>
        <a:buChar char="•"/>
        <a:defRPr sz="24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Calisto MT" pitchFamily="18" charset="0"/>
        <a:buChar char="•"/>
        <a:defRPr sz="22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Calisto MT" pitchFamily="18" charset="0"/>
        <a:buChar char="•"/>
        <a:defRPr sz="20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Calisto MT" pitchFamily="18" charset="0"/>
        <a:buChar char="•"/>
        <a:defRPr sz="18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Calisto MT" pitchFamily="18" charset="0"/>
        <a:buChar char="•"/>
        <a:defRPr sz="18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5pPr>
      <a:lvl6pPr marL="1711325" indent="-280988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6pPr>
      <a:lvl7pPr marL="2000250" indent="-2809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1800" kern="1200" dirty="0" smtClean="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7pPr>
      <a:lvl8pPr marL="2290763" indent="-280988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8pPr>
      <a:lvl9pPr marL="2571750" indent="-2809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1800" kern="1200" dirty="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subjonctif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</a:t>
            </a:r>
            <a:r>
              <a:rPr lang="en-US" dirty="0" smtClean="0"/>
              <a:t>y me an him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Conjugate:Manger</a:t>
            </a:r>
            <a:r>
              <a:rPr lang="en-US" dirty="0" smtClean="0"/>
              <a:t> 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 </a:t>
            </a:r>
            <a:r>
              <a:rPr lang="en-US" dirty="0" err="1" smtClean="0"/>
              <a:t>Rester</a:t>
            </a:r>
            <a:r>
              <a:rPr lang="en-US" dirty="0" smtClean="0"/>
              <a:t> 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 </a:t>
            </a:r>
            <a:r>
              <a:rPr lang="en-US" dirty="0" err="1" smtClean="0"/>
              <a:t>Habiter</a:t>
            </a:r>
            <a:r>
              <a:rPr lang="en-US" dirty="0" smtClean="0"/>
              <a:t> 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 Dire: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 </a:t>
            </a:r>
            <a:r>
              <a:rPr lang="en-US" dirty="0" err="1" smtClean="0"/>
              <a:t>Avoir</a:t>
            </a:r>
            <a:r>
              <a:rPr lang="en-US" smtClean="0"/>
              <a:t>: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01432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295400" y="2667000"/>
            <a:ext cx="6629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447800" y="2895600"/>
            <a:ext cx="655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^ Parfait                                             ^</a:t>
            </a:r>
            <a:r>
              <a:rPr lang="en-US" dirty="0" err="1" smtClean="0"/>
              <a:t>Présent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495800" y="2438400"/>
            <a:ext cx="457200" cy="381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524000" y="2514600"/>
            <a:ext cx="381000" cy="3048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992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Definition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en-US" baseline="30000" dirty="0" smtClean="0">
                <a:solidFill>
                  <a:srgbClr val="FF0000"/>
                </a:solidFill>
              </a:rPr>
              <a:t>st</a:t>
            </a:r>
            <a:r>
              <a:rPr lang="en-US" dirty="0" smtClean="0">
                <a:solidFill>
                  <a:srgbClr val="FF0000"/>
                </a:solidFill>
              </a:rPr>
              <a:t>  Subject + 1</a:t>
            </a:r>
            <a:r>
              <a:rPr lang="en-US" baseline="30000" dirty="0" smtClean="0">
                <a:solidFill>
                  <a:srgbClr val="FF0000"/>
                </a:solidFill>
              </a:rPr>
              <a:t>st</a:t>
            </a:r>
            <a:r>
              <a:rPr lang="en-US" dirty="0" smtClean="0">
                <a:solidFill>
                  <a:srgbClr val="FF0000"/>
                </a:solidFill>
              </a:rPr>
              <a:t> Verb </a:t>
            </a:r>
            <a:r>
              <a:rPr lang="en-US" dirty="0" err="1" smtClean="0">
                <a:solidFill>
                  <a:srgbClr val="FF0000"/>
                </a:solidFill>
              </a:rPr>
              <a:t>que</a:t>
            </a:r>
            <a:r>
              <a:rPr lang="en-US" dirty="0" smtClean="0">
                <a:solidFill>
                  <a:srgbClr val="FF0000"/>
                </a:solidFill>
              </a:rPr>
              <a:t> 2</a:t>
            </a:r>
            <a:r>
              <a:rPr lang="en-US" baseline="30000" dirty="0" smtClean="0">
                <a:solidFill>
                  <a:srgbClr val="FF0000"/>
                </a:solidFill>
              </a:rPr>
              <a:t>nd</a:t>
            </a:r>
            <a:r>
              <a:rPr lang="en-US" dirty="0" smtClean="0">
                <a:solidFill>
                  <a:srgbClr val="FF0000"/>
                </a:solidFill>
              </a:rPr>
              <a:t> Subject + 2</a:t>
            </a:r>
            <a:r>
              <a:rPr lang="en-US" baseline="30000" dirty="0" smtClean="0">
                <a:solidFill>
                  <a:srgbClr val="FF0000"/>
                </a:solidFill>
              </a:rPr>
              <a:t>nd</a:t>
            </a:r>
            <a:r>
              <a:rPr lang="en-US" dirty="0" smtClean="0">
                <a:solidFill>
                  <a:srgbClr val="FF0000"/>
                </a:solidFill>
              </a:rPr>
              <a:t> Verb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                                                                ^conjugated          			                                in the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				                     subjunctive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71800" y="2286000"/>
            <a:ext cx="228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^conjugated in the present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  <a:latin typeface="Playbill" pitchFamily="82" charset="0"/>
              </a:rPr>
              <a:t>The First Phrase</a:t>
            </a:r>
            <a:endParaRPr lang="en-US" dirty="0">
              <a:solidFill>
                <a:srgbClr val="7030A0"/>
              </a:solidFill>
              <a:latin typeface="Playbill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err="1" smtClean="0">
                <a:solidFill>
                  <a:srgbClr val="7030A0"/>
                </a:solidFill>
                <a:latin typeface="Playbill" pitchFamily="82" charset="0"/>
              </a:rPr>
              <a:t>Une</a:t>
            </a:r>
            <a:r>
              <a:rPr lang="en-US" dirty="0" smtClean="0">
                <a:solidFill>
                  <a:srgbClr val="7030A0"/>
                </a:solidFill>
                <a:latin typeface="Playbill" pitchFamily="82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Playbill" pitchFamily="82" charset="0"/>
              </a:rPr>
              <a:t>verbe</a:t>
            </a:r>
            <a:r>
              <a:rPr lang="en-US" dirty="0" smtClean="0">
                <a:solidFill>
                  <a:srgbClr val="7030A0"/>
                </a:solidFill>
                <a:latin typeface="Playbill" pitchFamily="82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Playbill" pitchFamily="82" charset="0"/>
              </a:rPr>
              <a:t>dans</a:t>
            </a:r>
            <a:r>
              <a:rPr lang="en-US" dirty="0" smtClean="0">
                <a:solidFill>
                  <a:srgbClr val="7030A0"/>
                </a:solidFill>
                <a:latin typeface="Playbill" pitchFamily="82" charset="0"/>
              </a:rPr>
              <a:t> le present</a:t>
            </a:r>
          </a:p>
          <a:p>
            <a:pPr algn="ctr">
              <a:buNone/>
            </a:pPr>
            <a:r>
              <a:rPr lang="en-US" dirty="0" smtClean="0">
                <a:solidFill>
                  <a:srgbClr val="7030A0"/>
                </a:solidFill>
                <a:latin typeface="Playbill" pitchFamily="82" charset="0"/>
              </a:rPr>
              <a:t> plus “</a:t>
            </a:r>
            <a:r>
              <a:rPr lang="en-US" dirty="0" err="1" smtClean="0">
                <a:solidFill>
                  <a:srgbClr val="7030A0"/>
                </a:solidFill>
                <a:latin typeface="Playbill" pitchFamily="82" charset="0"/>
              </a:rPr>
              <a:t>que</a:t>
            </a:r>
            <a:r>
              <a:rPr lang="en-US" dirty="0" smtClean="0">
                <a:solidFill>
                  <a:srgbClr val="7030A0"/>
                </a:solidFill>
                <a:latin typeface="Playbill" pitchFamily="82" charset="0"/>
              </a:rPr>
              <a:t>”</a:t>
            </a:r>
          </a:p>
          <a:p>
            <a:pPr algn="ctr">
              <a:buNone/>
            </a:pPr>
            <a:endParaRPr lang="en-US" dirty="0" smtClean="0">
              <a:solidFill>
                <a:srgbClr val="7030A0"/>
              </a:solidFill>
            </a:endParaRPr>
          </a:p>
          <a:p>
            <a:pPr algn="ctr">
              <a:buNone/>
            </a:pPr>
            <a:r>
              <a:rPr lang="en-US" sz="2400" dirty="0" err="1" smtClean="0">
                <a:solidFill>
                  <a:srgbClr val="7030A0"/>
                </a:solidFill>
                <a:latin typeface="Playbill" pitchFamily="82" charset="0"/>
              </a:rPr>
              <a:t>Exemple</a:t>
            </a:r>
            <a:r>
              <a:rPr lang="en-US" sz="2400" dirty="0" smtClean="0">
                <a:solidFill>
                  <a:srgbClr val="7030A0"/>
                </a:solidFill>
                <a:latin typeface="Playbill" pitchFamily="82" charset="0"/>
              </a:rPr>
              <a:t>: “Je propose </a:t>
            </a:r>
            <a:r>
              <a:rPr lang="en-US" sz="2400" dirty="0" err="1" smtClean="0">
                <a:solidFill>
                  <a:srgbClr val="7030A0"/>
                </a:solidFill>
                <a:latin typeface="Playbill" pitchFamily="82" charset="0"/>
              </a:rPr>
              <a:t>que</a:t>
            </a:r>
            <a:r>
              <a:rPr lang="en-US" sz="2400" dirty="0" smtClean="0">
                <a:solidFill>
                  <a:srgbClr val="7030A0"/>
                </a:solidFill>
                <a:latin typeface="Playbill" pitchFamily="82" charset="0"/>
              </a:rPr>
              <a:t>…”</a:t>
            </a:r>
            <a:endParaRPr lang="en-US" sz="2400" dirty="0">
              <a:solidFill>
                <a:srgbClr val="7030A0"/>
              </a:solidFill>
              <a:latin typeface="Playbill" pitchFamily="82" charset="0"/>
            </a:endParaRPr>
          </a:p>
        </p:txBody>
      </p:sp>
      <p:pic>
        <p:nvPicPr>
          <p:cNvPr id="1026" name="Picture 2" descr="http://fh13.fhcdn.com/static/img/players/fifa13/16347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86800" y="6382512"/>
            <a:ext cx="457200" cy="4754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dissolve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Second Phrase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Subject </a:t>
            </a:r>
            <a:r>
              <a:rPr lang="en-US" dirty="0"/>
              <a:t>2</a:t>
            </a:r>
            <a:r>
              <a:rPr lang="en-US" dirty="0" smtClean="0"/>
              <a:t> + Verb </a:t>
            </a:r>
            <a:r>
              <a:rPr lang="en-US" dirty="0"/>
              <a:t>2</a:t>
            </a:r>
            <a:r>
              <a:rPr lang="en-US" dirty="0" smtClean="0"/>
              <a:t> in the subjunctive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Example: “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lises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livre</a:t>
            </a:r>
            <a:r>
              <a:rPr lang="en-US" dirty="0" smtClean="0"/>
              <a:t>”</a:t>
            </a:r>
            <a:endParaRPr lang="en-US" dirty="0"/>
          </a:p>
        </p:txBody>
      </p:sp>
    </p:spTree>
  </p:cSld>
  <p:clrMapOvr>
    <a:masterClrMapping/>
  </p:clrMapOvr>
  <p:transition spd="slow">
    <p:wipe dir="u"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3333"/>
                </a:solidFill>
              </a:rPr>
              <a:t>Conjugation</a:t>
            </a:r>
            <a:endParaRPr lang="en-US" dirty="0">
              <a:solidFill>
                <a:srgbClr val="3333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err="1" smtClean="0">
                <a:solidFill>
                  <a:srgbClr val="333333"/>
                </a:solidFill>
              </a:rPr>
              <a:t>Mettez</a:t>
            </a:r>
            <a:r>
              <a:rPr lang="en-US" dirty="0" smtClean="0">
                <a:solidFill>
                  <a:srgbClr val="333333"/>
                </a:solidFill>
              </a:rPr>
              <a:t> le </a:t>
            </a:r>
            <a:r>
              <a:rPr lang="en-US" dirty="0" err="1" smtClean="0">
                <a:solidFill>
                  <a:srgbClr val="333333"/>
                </a:solidFill>
              </a:rPr>
              <a:t>verbe</a:t>
            </a:r>
            <a:r>
              <a:rPr lang="en-US" dirty="0" smtClean="0">
                <a:solidFill>
                  <a:srgbClr val="333333"/>
                </a:solidFill>
              </a:rPr>
              <a:t> </a:t>
            </a:r>
            <a:r>
              <a:rPr lang="en-US" dirty="0" err="1" smtClean="0">
                <a:solidFill>
                  <a:srgbClr val="333333"/>
                </a:solidFill>
              </a:rPr>
              <a:t>dans</a:t>
            </a:r>
            <a:r>
              <a:rPr lang="en-US" dirty="0" smtClean="0">
                <a:solidFill>
                  <a:srgbClr val="333333"/>
                </a:solidFill>
              </a:rPr>
              <a:t> le </a:t>
            </a:r>
            <a:r>
              <a:rPr lang="en-US" dirty="0" err="1" smtClean="0">
                <a:solidFill>
                  <a:srgbClr val="333333"/>
                </a:solidFill>
              </a:rPr>
              <a:t>ils</a:t>
            </a:r>
            <a:r>
              <a:rPr lang="en-US" dirty="0" smtClean="0">
                <a:solidFill>
                  <a:srgbClr val="333333"/>
                </a:solidFill>
              </a:rPr>
              <a:t> </a:t>
            </a:r>
            <a:r>
              <a:rPr lang="en-US" dirty="0" err="1" smtClean="0">
                <a:solidFill>
                  <a:srgbClr val="333333"/>
                </a:solidFill>
              </a:rPr>
              <a:t>forme</a:t>
            </a:r>
            <a:r>
              <a:rPr lang="en-US" dirty="0" smtClean="0">
                <a:solidFill>
                  <a:srgbClr val="333333"/>
                </a:solidFill>
              </a:rPr>
              <a:t>- </a:t>
            </a:r>
          </a:p>
          <a:p>
            <a:pPr algn="ctr">
              <a:buNone/>
            </a:pPr>
            <a:r>
              <a:rPr lang="en-US" dirty="0" smtClean="0">
                <a:solidFill>
                  <a:srgbClr val="333333"/>
                </a:solidFill>
              </a:rPr>
              <a:t>Manger </a:t>
            </a:r>
            <a:r>
              <a:rPr lang="en-US" dirty="0" smtClean="0">
                <a:solidFill>
                  <a:srgbClr val="333333"/>
                </a:solidFill>
                <a:sym typeface="Wingdings" pitchFamily="2" charset="2"/>
              </a:rPr>
              <a:t> </a:t>
            </a:r>
            <a:r>
              <a:rPr lang="en-US" dirty="0" err="1" smtClean="0">
                <a:solidFill>
                  <a:srgbClr val="333333"/>
                </a:solidFill>
                <a:sym typeface="Wingdings" pitchFamily="2" charset="2"/>
              </a:rPr>
              <a:t>Mangent</a:t>
            </a:r>
            <a:endParaRPr lang="en-US" dirty="0" smtClean="0">
              <a:solidFill>
                <a:srgbClr val="333333"/>
              </a:solidFill>
              <a:sym typeface="Wingdings" pitchFamily="2" charset="2"/>
            </a:endParaRPr>
          </a:p>
          <a:p>
            <a:pPr algn="ctr">
              <a:buNone/>
            </a:pPr>
            <a:r>
              <a:rPr lang="en-US" dirty="0" smtClean="0">
                <a:solidFill>
                  <a:srgbClr val="333333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rgbClr val="333333"/>
                </a:solidFill>
                <a:sym typeface="Wingdings" pitchFamily="2" charset="2"/>
              </a:rPr>
              <a:t>Retirez</a:t>
            </a:r>
            <a:r>
              <a:rPr lang="en-US" dirty="0" smtClean="0">
                <a:solidFill>
                  <a:srgbClr val="333333"/>
                </a:solidFill>
                <a:sym typeface="Wingdings" pitchFamily="2" charset="2"/>
              </a:rPr>
              <a:t> le -</a:t>
            </a:r>
            <a:r>
              <a:rPr lang="en-US" dirty="0" err="1" smtClean="0">
                <a:solidFill>
                  <a:srgbClr val="333333"/>
                </a:solidFill>
                <a:sym typeface="Wingdings" pitchFamily="2" charset="2"/>
              </a:rPr>
              <a:t>ent</a:t>
            </a:r>
            <a:endParaRPr lang="en-US" dirty="0" smtClean="0">
              <a:solidFill>
                <a:srgbClr val="333333"/>
              </a:solidFill>
              <a:sym typeface="Wingdings" pitchFamily="2" charset="2"/>
            </a:endParaRPr>
          </a:p>
          <a:p>
            <a:pPr algn="ctr">
              <a:buNone/>
            </a:pPr>
            <a:r>
              <a:rPr lang="en-US" dirty="0" smtClean="0">
                <a:solidFill>
                  <a:srgbClr val="333333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rgbClr val="333333"/>
                </a:solidFill>
                <a:sym typeface="Wingdings" pitchFamily="2" charset="2"/>
              </a:rPr>
              <a:t>Additionnez</a:t>
            </a:r>
            <a:r>
              <a:rPr lang="en-US" dirty="0" smtClean="0">
                <a:solidFill>
                  <a:srgbClr val="333333"/>
                </a:solidFill>
                <a:sym typeface="Wingdings" pitchFamily="2" charset="2"/>
              </a:rPr>
              <a:t> </a:t>
            </a:r>
            <a:r>
              <a:rPr lang="en-US" dirty="0" smtClean="0">
                <a:solidFill>
                  <a:srgbClr val="333333"/>
                </a:solidFill>
              </a:rPr>
              <a:t> le fins de le </a:t>
            </a:r>
            <a:r>
              <a:rPr lang="en-US" dirty="0" err="1" smtClean="0">
                <a:solidFill>
                  <a:srgbClr val="333333"/>
                </a:solidFill>
              </a:rPr>
              <a:t>subjonctif</a:t>
            </a:r>
            <a:r>
              <a:rPr lang="en-US" dirty="0" smtClean="0">
                <a:solidFill>
                  <a:srgbClr val="333333"/>
                </a:solidFill>
              </a:rPr>
              <a:t>:</a:t>
            </a:r>
          </a:p>
          <a:p>
            <a:pPr algn="ctr">
              <a:buNone/>
            </a:pPr>
            <a:r>
              <a:rPr lang="en-US" dirty="0" smtClean="0">
                <a:solidFill>
                  <a:srgbClr val="333333"/>
                </a:solidFill>
              </a:rPr>
              <a:t>          Je – e                 Nous – ions</a:t>
            </a:r>
          </a:p>
          <a:p>
            <a:pPr algn="ctr">
              <a:buNone/>
            </a:pPr>
            <a:r>
              <a:rPr lang="en-US" dirty="0" smtClean="0">
                <a:solidFill>
                  <a:srgbClr val="333333"/>
                </a:solidFill>
              </a:rPr>
              <a:t>      </a:t>
            </a:r>
            <a:r>
              <a:rPr lang="en-US" dirty="0" err="1" smtClean="0">
                <a:solidFill>
                  <a:srgbClr val="333333"/>
                </a:solidFill>
              </a:rPr>
              <a:t>Tu</a:t>
            </a:r>
            <a:r>
              <a:rPr lang="en-US" dirty="0" smtClean="0">
                <a:solidFill>
                  <a:srgbClr val="333333"/>
                </a:solidFill>
              </a:rPr>
              <a:t> – </a:t>
            </a:r>
            <a:r>
              <a:rPr lang="en-US" dirty="0" err="1" smtClean="0">
                <a:solidFill>
                  <a:srgbClr val="333333"/>
                </a:solidFill>
              </a:rPr>
              <a:t>es</a:t>
            </a:r>
            <a:r>
              <a:rPr lang="en-US" dirty="0" smtClean="0">
                <a:solidFill>
                  <a:srgbClr val="333333"/>
                </a:solidFill>
              </a:rPr>
              <a:t>               </a:t>
            </a:r>
            <a:r>
              <a:rPr lang="en-US" dirty="0" err="1" smtClean="0">
                <a:solidFill>
                  <a:srgbClr val="333333"/>
                </a:solidFill>
              </a:rPr>
              <a:t>Vous</a:t>
            </a:r>
            <a:r>
              <a:rPr lang="en-US" dirty="0" smtClean="0">
                <a:solidFill>
                  <a:srgbClr val="333333"/>
                </a:solidFill>
              </a:rPr>
              <a:t> - </a:t>
            </a:r>
            <a:r>
              <a:rPr lang="en-US" dirty="0" err="1" smtClean="0">
                <a:solidFill>
                  <a:srgbClr val="333333"/>
                </a:solidFill>
              </a:rPr>
              <a:t>iez</a:t>
            </a:r>
            <a:endParaRPr lang="en-US" dirty="0" smtClean="0">
              <a:solidFill>
                <a:srgbClr val="333333"/>
              </a:solidFill>
            </a:endParaRPr>
          </a:p>
          <a:p>
            <a:pPr algn="ctr">
              <a:buNone/>
            </a:pPr>
            <a:r>
              <a:rPr lang="en-US" dirty="0" smtClean="0">
                <a:solidFill>
                  <a:srgbClr val="333333"/>
                </a:solidFill>
              </a:rPr>
              <a:t>               Il Elle On – e     </a:t>
            </a:r>
            <a:r>
              <a:rPr lang="en-US" dirty="0" err="1" smtClean="0">
                <a:solidFill>
                  <a:srgbClr val="333333"/>
                </a:solidFill>
              </a:rPr>
              <a:t>Ils</a:t>
            </a:r>
            <a:r>
              <a:rPr lang="en-US" dirty="0" smtClean="0">
                <a:solidFill>
                  <a:srgbClr val="333333"/>
                </a:solidFill>
              </a:rPr>
              <a:t> / </a:t>
            </a:r>
            <a:r>
              <a:rPr lang="en-US" dirty="0" err="1" smtClean="0">
                <a:solidFill>
                  <a:srgbClr val="333333"/>
                </a:solidFill>
              </a:rPr>
              <a:t>Elles</a:t>
            </a:r>
            <a:r>
              <a:rPr lang="en-US" dirty="0" smtClean="0">
                <a:solidFill>
                  <a:srgbClr val="333333"/>
                </a:solidFill>
              </a:rPr>
              <a:t> - </a:t>
            </a:r>
            <a:r>
              <a:rPr lang="en-US" dirty="0" err="1" smtClean="0">
                <a:solidFill>
                  <a:srgbClr val="333333"/>
                </a:solidFill>
              </a:rPr>
              <a:t>ent</a:t>
            </a:r>
            <a:r>
              <a:rPr lang="en-US" dirty="0" smtClean="0">
                <a:solidFill>
                  <a:srgbClr val="333333"/>
                </a:solidFill>
              </a:rPr>
              <a:t>  </a:t>
            </a:r>
          </a:p>
        </p:txBody>
      </p:sp>
      <p:pic>
        <p:nvPicPr>
          <p:cNvPr id="1028" name="Picture 4" descr="http://theeconomiccollapseblog.com/wp-content/uploads/2013/01/Can-America-Survive-If-Americans-No-Longer-Agree-On-A-Core-Set-Of-Shared-Values-Photo-by-DrRandomFacto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2400" y="-12732"/>
            <a:ext cx="762000" cy="477352"/>
          </a:xfrm>
          <a:prstGeom prst="rect">
            <a:avLst/>
          </a:prstGeom>
          <a:noFill/>
          <a:scene3d>
            <a:camera prst="isometricRightUp"/>
            <a:lightRig rig="threePt" dir="t"/>
          </a:scene3d>
        </p:spPr>
      </p:pic>
    </p:spTree>
  </p:cSld>
  <p:clrMapOvr>
    <a:masterClrMapping/>
  </p:clrMapOvr>
  <p:transition spd="slow">
    <p:checker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Perfect Tense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The 1</a:t>
            </a:r>
            <a:r>
              <a:rPr lang="en-US" baseline="30000" dirty="0" smtClean="0"/>
              <a:t>st</a:t>
            </a:r>
            <a:r>
              <a:rPr lang="en-US" dirty="0" smtClean="0"/>
              <a:t> phrase stays the same:</a:t>
            </a:r>
          </a:p>
          <a:p>
            <a:pPr marL="0" indent="0" algn="ctr">
              <a:buNone/>
            </a:pPr>
            <a:r>
              <a:rPr lang="en-US" dirty="0"/>
              <a:t>“Je propose </a:t>
            </a:r>
            <a:r>
              <a:rPr lang="en-US" dirty="0" err="1"/>
              <a:t>que</a:t>
            </a:r>
            <a:r>
              <a:rPr lang="en-US" dirty="0"/>
              <a:t>…</a:t>
            </a:r>
            <a:r>
              <a:rPr lang="en-US" dirty="0" smtClean="0"/>
              <a:t>”</a:t>
            </a:r>
          </a:p>
          <a:p>
            <a:pPr marL="0" indent="0" algn="ctr">
              <a:buNone/>
            </a:pPr>
            <a:r>
              <a:rPr lang="en-US" dirty="0" smtClean="0"/>
              <a:t>The 2</a:t>
            </a:r>
            <a:r>
              <a:rPr lang="en-US" baseline="30000" dirty="0" smtClean="0"/>
              <a:t>nd</a:t>
            </a:r>
            <a:r>
              <a:rPr lang="en-US" dirty="0" smtClean="0"/>
              <a:t> phrase changes:</a:t>
            </a:r>
          </a:p>
          <a:p>
            <a:pPr marL="0" indent="0" algn="ctr">
              <a:buNone/>
            </a:pPr>
            <a:r>
              <a:rPr lang="en-US" dirty="0" smtClean="0"/>
              <a:t>“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ais</a:t>
            </a:r>
            <a:r>
              <a:rPr lang="en-US" dirty="0" smtClean="0"/>
              <a:t> </a:t>
            </a:r>
            <a:r>
              <a:rPr lang="en-US" dirty="0" err="1" smtClean="0"/>
              <a:t>lu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livre</a:t>
            </a:r>
            <a:r>
              <a:rPr lang="en-US" dirty="0" smtClean="0"/>
              <a:t>”</a:t>
            </a:r>
          </a:p>
          <a:p>
            <a:pPr marL="0" indent="0" algn="ctr">
              <a:buNone/>
            </a:pPr>
            <a:r>
              <a:rPr lang="en-US" dirty="0" smtClean="0"/>
              <a:t> Add an auxiliary verb, </a:t>
            </a:r>
            <a:r>
              <a:rPr lang="en-US" dirty="0" err="1" smtClean="0"/>
              <a:t>avoir</a:t>
            </a:r>
            <a:r>
              <a:rPr lang="en-US" dirty="0" smtClean="0"/>
              <a:t> or </a:t>
            </a:r>
            <a:r>
              <a:rPr lang="en-US" dirty="0" err="1" smtClean="0"/>
              <a:t>etre</a:t>
            </a:r>
            <a:r>
              <a:rPr lang="en-US" dirty="0" smtClean="0"/>
              <a:t>, conjugated in the subjunctive tense</a:t>
            </a:r>
          </a:p>
          <a:p>
            <a:pPr marL="0" indent="0" algn="ctr">
              <a:buNone/>
            </a:pPr>
            <a:r>
              <a:rPr lang="en-US" dirty="0" smtClean="0"/>
              <a:t>Conjugate the 2</a:t>
            </a:r>
            <a:r>
              <a:rPr lang="en-US" baseline="30000" dirty="0" smtClean="0"/>
              <a:t>nd</a:t>
            </a:r>
            <a:r>
              <a:rPr lang="en-US" dirty="0" smtClean="0"/>
              <a:t> verb in the passé </a:t>
            </a:r>
            <a:r>
              <a:rPr lang="en-US" dirty="0" err="1" smtClean="0"/>
              <a:t>composé</a:t>
            </a:r>
            <a:endParaRPr lang="en-US" dirty="0" smtClean="0"/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518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Avoir</a:t>
            </a:r>
            <a:r>
              <a:rPr lang="en-US" dirty="0" smtClean="0"/>
              <a:t> + </a:t>
            </a:r>
            <a:r>
              <a:rPr lang="en-US" dirty="0" err="1" smtClean="0"/>
              <a:t>Être</a:t>
            </a:r>
            <a:r>
              <a:rPr lang="en-US" dirty="0" smtClean="0"/>
              <a:t> in the Subjunctive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Je</a:t>
            </a:r>
            <a:r>
              <a:rPr lang="en-US" dirty="0"/>
              <a:t>	</a:t>
            </a:r>
            <a:r>
              <a:rPr lang="en-US" dirty="0" smtClean="0"/>
              <a:t> </a:t>
            </a:r>
            <a:r>
              <a:rPr lang="en-US" dirty="0" err="1" smtClean="0"/>
              <a:t>Aie</a:t>
            </a:r>
            <a:r>
              <a:rPr lang="en-US" dirty="0" smtClean="0"/>
              <a:t>					</a:t>
            </a:r>
            <a:r>
              <a:rPr lang="en-US" dirty="0" err="1" smtClean="0"/>
              <a:t>Sois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Tu</a:t>
            </a:r>
            <a:r>
              <a:rPr lang="en-US" dirty="0"/>
              <a:t>	</a:t>
            </a:r>
            <a:r>
              <a:rPr lang="en-US" dirty="0" smtClean="0"/>
              <a:t> </a:t>
            </a:r>
            <a:r>
              <a:rPr lang="en-US" dirty="0" err="1" smtClean="0"/>
              <a:t>Aies</a:t>
            </a:r>
            <a:r>
              <a:rPr lang="en-US" dirty="0" smtClean="0"/>
              <a:t>					</a:t>
            </a:r>
            <a:r>
              <a:rPr lang="en-US" dirty="0" err="1" smtClean="0"/>
              <a:t>Sois</a:t>
            </a:r>
            <a:r>
              <a:rPr lang="en-US" dirty="0" smtClean="0"/>
              <a:t>	</a:t>
            </a:r>
          </a:p>
          <a:p>
            <a:pPr marL="0" indent="0">
              <a:buNone/>
            </a:pPr>
            <a:r>
              <a:rPr lang="en-US" dirty="0" smtClean="0"/>
              <a:t>Il</a:t>
            </a:r>
            <a:r>
              <a:rPr lang="en-US" dirty="0"/>
              <a:t>	</a:t>
            </a:r>
            <a:r>
              <a:rPr lang="en-US" dirty="0" smtClean="0"/>
              <a:t> </a:t>
            </a:r>
            <a:r>
              <a:rPr lang="en-US" dirty="0" err="1" smtClean="0"/>
              <a:t>Ait</a:t>
            </a:r>
            <a:r>
              <a:rPr lang="en-US" dirty="0" smtClean="0"/>
              <a:t>					</a:t>
            </a:r>
            <a:r>
              <a:rPr lang="en-US" dirty="0" err="1" smtClean="0"/>
              <a:t>Soit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Nous  </a:t>
            </a:r>
            <a:r>
              <a:rPr lang="en-US" dirty="0" err="1" smtClean="0"/>
              <a:t>Ayons</a:t>
            </a:r>
            <a:r>
              <a:rPr lang="en-US" dirty="0" smtClean="0"/>
              <a:t>					</a:t>
            </a:r>
            <a:r>
              <a:rPr lang="en-US" dirty="0" err="1" smtClean="0"/>
              <a:t>Soyons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Vous</a:t>
            </a:r>
            <a:r>
              <a:rPr lang="en-US" dirty="0" smtClean="0"/>
              <a:t>  </a:t>
            </a:r>
            <a:r>
              <a:rPr lang="en-US" dirty="0" err="1" smtClean="0"/>
              <a:t>Ayez</a:t>
            </a:r>
            <a:r>
              <a:rPr lang="en-US" dirty="0" smtClean="0"/>
              <a:t>					</a:t>
            </a:r>
            <a:r>
              <a:rPr lang="en-US" dirty="0" err="1" smtClean="0"/>
              <a:t>Soyez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Ils</a:t>
            </a:r>
            <a:r>
              <a:rPr lang="en-US" dirty="0"/>
              <a:t>	</a:t>
            </a:r>
            <a:r>
              <a:rPr lang="en-US" dirty="0" smtClean="0"/>
              <a:t> </a:t>
            </a:r>
            <a:r>
              <a:rPr lang="en-US" dirty="0" err="1" smtClean="0"/>
              <a:t>Aient</a:t>
            </a:r>
            <a:r>
              <a:rPr lang="en-US" dirty="0" smtClean="0"/>
              <a:t>					</a:t>
            </a:r>
            <a:r>
              <a:rPr lang="en-US" dirty="0" err="1" smtClean="0"/>
              <a:t>Soient</a:t>
            </a:r>
            <a:r>
              <a:rPr lang="en-US" dirty="0" smtClean="0"/>
              <a:t>		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1245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dirty="0" smtClean="0">
                <a:solidFill>
                  <a:schemeClr val="bg2"/>
                </a:solidFill>
                <a:latin typeface="Goudy Stout" pitchFamily="18" charset="0"/>
              </a:rPr>
              <a:t>Irregulars</a:t>
            </a:r>
            <a:endParaRPr lang="en-US" b="1" i="1" dirty="0">
              <a:solidFill>
                <a:schemeClr val="bg2"/>
              </a:solidFill>
              <a:latin typeface="Goudy Stou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 fontScale="85000" lnSpcReduction="20000"/>
          </a:bodyPr>
          <a:lstStyle/>
          <a:p>
            <a:endParaRPr lang="en-US" b="1" i="1" dirty="0" smtClean="0">
              <a:solidFill>
                <a:srgbClr val="333333"/>
              </a:solidFill>
              <a:latin typeface="Goudy Stout" pitchFamily="18" charset="0"/>
            </a:endParaRPr>
          </a:p>
          <a:p>
            <a:r>
              <a:rPr lang="en-US" b="1" i="1" dirty="0" smtClean="0">
                <a:solidFill>
                  <a:srgbClr val="333333"/>
                </a:solidFill>
                <a:latin typeface="Goudy Stout" pitchFamily="18" charset="0"/>
              </a:rPr>
              <a:t>Il </a:t>
            </a:r>
            <a:r>
              <a:rPr lang="en-US" b="1" i="1" dirty="0" err="1" smtClean="0">
                <a:solidFill>
                  <a:srgbClr val="333333"/>
                </a:solidFill>
                <a:latin typeface="Goudy Stout" pitchFamily="18" charset="0"/>
              </a:rPr>
              <a:t>est</a:t>
            </a:r>
            <a:r>
              <a:rPr lang="en-US" b="1" i="1" dirty="0" smtClean="0">
                <a:solidFill>
                  <a:srgbClr val="333333"/>
                </a:solidFill>
                <a:latin typeface="Goudy Stout" pitchFamily="18" charset="0"/>
              </a:rPr>
              <a:t> beaucoup de les </a:t>
            </a:r>
            <a:r>
              <a:rPr lang="en-US" b="1" i="1" dirty="0" err="1" smtClean="0">
                <a:solidFill>
                  <a:srgbClr val="333333"/>
                </a:solidFill>
                <a:latin typeface="Goudy Stout" pitchFamily="18" charset="0"/>
              </a:rPr>
              <a:t>irregulaires</a:t>
            </a:r>
            <a:r>
              <a:rPr lang="en-US" b="1" i="1" dirty="0" smtClean="0">
                <a:solidFill>
                  <a:srgbClr val="333333"/>
                </a:solidFill>
                <a:latin typeface="Goudy Stout" pitchFamily="18" charset="0"/>
              </a:rPr>
              <a:t>, y </a:t>
            </a:r>
            <a:r>
              <a:rPr lang="en-US" b="1" i="1" dirty="0" err="1" smtClean="0">
                <a:solidFill>
                  <a:srgbClr val="333333"/>
                </a:solidFill>
                <a:latin typeface="Goudy Stout" pitchFamily="18" charset="0"/>
              </a:rPr>
              <a:t>compris</a:t>
            </a:r>
            <a:r>
              <a:rPr lang="en-US" b="1" i="1" dirty="0" smtClean="0">
                <a:solidFill>
                  <a:srgbClr val="333333"/>
                </a:solidFill>
                <a:latin typeface="Goudy Stout" pitchFamily="18" charset="0"/>
              </a:rPr>
              <a:t>: </a:t>
            </a:r>
            <a:r>
              <a:rPr lang="en-US" b="1" i="1" dirty="0">
                <a:solidFill>
                  <a:srgbClr val="333333"/>
                </a:solidFill>
              </a:rPr>
              <a:t>faire =&gt; </a:t>
            </a:r>
            <a:r>
              <a:rPr lang="en-US" b="1" i="1" dirty="0" err="1">
                <a:solidFill>
                  <a:srgbClr val="333333"/>
                </a:solidFill>
              </a:rPr>
              <a:t>fass</a:t>
            </a:r>
            <a:r>
              <a:rPr lang="en-US" b="1" i="1" dirty="0">
                <a:solidFill>
                  <a:srgbClr val="333333"/>
                </a:solidFill>
              </a:rPr>
              <a:t>-</a:t>
            </a:r>
          </a:p>
          <a:p>
            <a:r>
              <a:rPr lang="en-US" b="1" i="1" dirty="0">
                <a:solidFill>
                  <a:srgbClr val="333333"/>
                </a:solidFill>
              </a:rPr>
              <a:t>savoir =&gt; </a:t>
            </a:r>
            <a:r>
              <a:rPr lang="en-US" b="1" i="1" dirty="0" err="1">
                <a:solidFill>
                  <a:srgbClr val="333333"/>
                </a:solidFill>
              </a:rPr>
              <a:t>sach</a:t>
            </a:r>
            <a:r>
              <a:rPr lang="en-US" b="1" i="1" dirty="0">
                <a:solidFill>
                  <a:srgbClr val="333333"/>
                </a:solidFill>
              </a:rPr>
              <a:t>-</a:t>
            </a:r>
          </a:p>
          <a:p>
            <a:r>
              <a:rPr lang="en-US" b="1" i="1" dirty="0" err="1">
                <a:solidFill>
                  <a:srgbClr val="333333"/>
                </a:solidFill>
              </a:rPr>
              <a:t>pouvoir</a:t>
            </a:r>
            <a:r>
              <a:rPr lang="en-US" b="1" i="1" dirty="0">
                <a:solidFill>
                  <a:srgbClr val="333333"/>
                </a:solidFill>
              </a:rPr>
              <a:t> =&gt; </a:t>
            </a:r>
            <a:r>
              <a:rPr lang="en-US" b="1" i="1" dirty="0" err="1">
                <a:solidFill>
                  <a:srgbClr val="333333"/>
                </a:solidFill>
              </a:rPr>
              <a:t>puiss</a:t>
            </a:r>
            <a:r>
              <a:rPr lang="en-US" b="1" i="1" dirty="0">
                <a:solidFill>
                  <a:srgbClr val="333333"/>
                </a:solidFill>
              </a:rPr>
              <a:t>-</a:t>
            </a:r>
          </a:p>
          <a:p>
            <a:r>
              <a:rPr lang="en-US" dirty="0" err="1">
                <a:solidFill>
                  <a:srgbClr val="333333"/>
                </a:solidFill>
              </a:rPr>
              <a:t>vouloir</a:t>
            </a:r>
            <a:r>
              <a:rPr lang="en-US" dirty="0">
                <a:solidFill>
                  <a:srgbClr val="333333"/>
                </a:solidFill>
              </a:rPr>
              <a:t> =&gt; </a:t>
            </a:r>
            <a:r>
              <a:rPr lang="en-US" dirty="0" err="1">
                <a:solidFill>
                  <a:srgbClr val="333333"/>
                </a:solidFill>
              </a:rPr>
              <a:t>veuill</a:t>
            </a:r>
            <a:r>
              <a:rPr lang="en-US" dirty="0">
                <a:solidFill>
                  <a:srgbClr val="333333"/>
                </a:solidFill>
              </a:rPr>
              <a:t>- (but nous/</a:t>
            </a:r>
            <a:r>
              <a:rPr lang="en-US" dirty="0" err="1">
                <a:solidFill>
                  <a:srgbClr val="333333"/>
                </a:solidFill>
              </a:rPr>
              <a:t>vous</a:t>
            </a:r>
            <a:r>
              <a:rPr lang="en-US" dirty="0">
                <a:solidFill>
                  <a:srgbClr val="333333"/>
                </a:solidFill>
              </a:rPr>
              <a:t> </a:t>
            </a:r>
            <a:r>
              <a:rPr lang="en-US" dirty="0" err="1">
                <a:solidFill>
                  <a:srgbClr val="333333"/>
                </a:solidFill>
              </a:rPr>
              <a:t>voul</a:t>
            </a:r>
            <a:r>
              <a:rPr lang="en-US" dirty="0">
                <a:solidFill>
                  <a:srgbClr val="333333"/>
                </a:solidFill>
              </a:rPr>
              <a:t>-)</a:t>
            </a:r>
          </a:p>
          <a:p>
            <a:r>
              <a:rPr lang="en-US" dirty="0" err="1">
                <a:solidFill>
                  <a:srgbClr val="333333"/>
                </a:solidFill>
              </a:rPr>
              <a:t>aller</a:t>
            </a:r>
            <a:r>
              <a:rPr lang="en-US" dirty="0">
                <a:solidFill>
                  <a:srgbClr val="333333"/>
                </a:solidFill>
              </a:rPr>
              <a:t> =&gt; </a:t>
            </a:r>
            <a:r>
              <a:rPr lang="en-US" dirty="0" err="1">
                <a:solidFill>
                  <a:srgbClr val="333333"/>
                </a:solidFill>
              </a:rPr>
              <a:t>aill</a:t>
            </a:r>
            <a:r>
              <a:rPr lang="en-US" dirty="0">
                <a:solidFill>
                  <a:srgbClr val="333333"/>
                </a:solidFill>
              </a:rPr>
              <a:t>- (but nous/</a:t>
            </a:r>
            <a:r>
              <a:rPr lang="en-US" dirty="0" err="1">
                <a:solidFill>
                  <a:srgbClr val="333333"/>
                </a:solidFill>
              </a:rPr>
              <a:t>vous</a:t>
            </a:r>
            <a:r>
              <a:rPr lang="en-US" dirty="0">
                <a:solidFill>
                  <a:srgbClr val="333333"/>
                </a:solidFill>
              </a:rPr>
              <a:t> all-)</a:t>
            </a:r>
          </a:p>
          <a:p>
            <a:r>
              <a:rPr lang="en-US" dirty="0">
                <a:solidFill>
                  <a:srgbClr val="333333"/>
                </a:solidFill>
              </a:rPr>
              <a:t>valor =&gt; </a:t>
            </a:r>
            <a:r>
              <a:rPr lang="en-US" dirty="0" err="1">
                <a:solidFill>
                  <a:srgbClr val="333333"/>
                </a:solidFill>
              </a:rPr>
              <a:t>vaill</a:t>
            </a:r>
            <a:r>
              <a:rPr lang="en-US" dirty="0">
                <a:solidFill>
                  <a:srgbClr val="333333"/>
                </a:solidFill>
              </a:rPr>
              <a:t>- (but nous/</a:t>
            </a:r>
            <a:r>
              <a:rPr lang="en-US" dirty="0" err="1">
                <a:solidFill>
                  <a:srgbClr val="333333"/>
                </a:solidFill>
              </a:rPr>
              <a:t>vous</a:t>
            </a:r>
            <a:r>
              <a:rPr lang="en-US" dirty="0">
                <a:solidFill>
                  <a:srgbClr val="333333"/>
                </a:solidFill>
              </a:rPr>
              <a:t> </a:t>
            </a:r>
            <a:r>
              <a:rPr lang="en-US" dirty="0" err="1">
                <a:solidFill>
                  <a:srgbClr val="333333"/>
                </a:solidFill>
              </a:rPr>
              <a:t>val</a:t>
            </a:r>
            <a:r>
              <a:rPr lang="en-US" dirty="0">
                <a:solidFill>
                  <a:srgbClr val="333333"/>
                </a:solidFill>
              </a:rPr>
              <a:t>-</a:t>
            </a:r>
            <a:r>
              <a:rPr lang="en-US" dirty="0" smtClean="0">
                <a:solidFill>
                  <a:srgbClr val="333333"/>
                </a:solidFill>
              </a:rPr>
              <a:t>)</a:t>
            </a:r>
          </a:p>
          <a:p>
            <a:r>
              <a:rPr lang="en-US" u="sng" dirty="0" err="1">
                <a:solidFill>
                  <a:srgbClr val="333333"/>
                </a:solidFill>
              </a:rPr>
              <a:t>être</a:t>
            </a:r>
            <a:r>
              <a:rPr lang="en-US" dirty="0">
                <a:solidFill>
                  <a:srgbClr val="333333"/>
                </a:solidFill>
              </a:rPr>
              <a:t>: je </a:t>
            </a:r>
            <a:r>
              <a:rPr lang="en-US" dirty="0" err="1">
                <a:solidFill>
                  <a:srgbClr val="333333"/>
                </a:solidFill>
              </a:rPr>
              <a:t>sois</a:t>
            </a:r>
            <a:r>
              <a:rPr lang="en-US" dirty="0">
                <a:solidFill>
                  <a:srgbClr val="333333"/>
                </a:solidFill>
              </a:rPr>
              <a:t>, </a:t>
            </a:r>
            <a:r>
              <a:rPr lang="en-US" dirty="0" err="1">
                <a:solidFill>
                  <a:srgbClr val="333333"/>
                </a:solidFill>
              </a:rPr>
              <a:t>tu</a:t>
            </a:r>
            <a:r>
              <a:rPr lang="en-US" dirty="0">
                <a:solidFill>
                  <a:srgbClr val="333333"/>
                </a:solidFill>
              </a:rPr>
              <a:t> </a:t>
            </a:r>
            <a:r>
              <a:rPr lang="en-US" dirty="0" err="1">
                <a:solidFill>
                  <a:srgbClr val="333333"/>
                </a:solidFill>
              </a:rPr>
              <a:t>sois</a:t>
            </a:r>
            <a:r>
              <a:rPr lang="en-US" dirty="0">
                <a:solidFill>
                  <a:srgbClr val="333333"/>
                </a:solidFill>
              </a:rPr>
              <a:t>, </a:t>
            </a:r>
            <a:r>
              <a:rPr lang="en-US" dirty="0" err="1">
                <a:solidFill>
                  <a:srgbClr val="333333"/>
                </a:solidFill>
              </a:rPr>
              <a:t>il</a:t>
            </a:r>
            <a:r>
              <a:rPr lang="en-US" dirty="0">
                <a:solidFill>
                  <a:srgbClr val="333333"/>
                </a:solidFill>
              </a:rPr>
              <a:t> </a:t>
            </a:r>
            <a:r>
              <a:rPr lang="en-US" dirty="0" err="1">
                <a:solidFill>
                  <a:srgbClr val="333333"/>
                </a:solidFill>
              </a:rPr>
              <a:t>soit</a:t>
            </a:r>
            <a:r>
              <a:rPr lang="en-US" dirty="0">
                <a:solidFill>
                  <a:srgbClr val="333333"/>
                </a:solidFill>
              </a:rPr>
              <a:t>, nous </a:t>
            </a:r>
            <a:r>
              <a:rPr lang="en-US" dirty="0" err="1">
                <a:solidFill>
                  <a:srgbClr val="333333"/>
                </a:solidFill>
              </a:rPr>
              <a:t>soyons</a:t>
            </a:r>
            <a:r>
              <a:rPr lang="en-US" dirty="0">
                <a:solidFill>
                  <a:srgbClr val="333333"/>
                </a:solidFill>
              </a:rPr>
              <a:t>, </a:t>
            </a:r>
            <a:r>
              <a:rPr lang="en-US" dirty="0" err="1">
                <a:solidFill>
                  <a:srgbClr val="333333"/>
                </a:solidFill>
              </a:rPr>
              <a:t>vous</a:t>
            </a:r>
            <a:r>
              <a:rPr lang="en-US" dirty="0">
                <a:solidFill>
                  <a:srgbClr val="333333"/>
                </a:solidFill>
              </a:rPr>
              <a:t> </a:t>
            </a:r>
            <a:r>
              <a:rPr lang="en-US" dirty="0" err="1">
                <a:solidFill>
                  <a:srgbClr val="333333"/>
                </a:solidFill>
              </a:rPr>
              <a:t>soyez</a:t>
            </a:r>
            <a:r>
              <a:rPr lang="en-US" dirty="0">
                <a:solidFill>
                  <a:srgbClr val="333333"/>
                </a:solidFill>
              </a:rPr>
              <a:t>, </a:t>
            </a:r>
            <a:r>
              <a:rPr lang="en-US" dirty="0" err="1">
                <a:solidFill>
                  <a:srgbClr val="333333"/>
                </a:solidFill>
              </a:rPr>
              <a:t>ils</a:t>
            </a:r>
            <a:r>
              <a:rPr lang="en-US" dirty="0">
                <a:solidFill>
                  <a:srgbClr val="333333"/>
                </a:solidFill>
              </a:rPr>
              <a:t> </a:t>
            </a:r>
            <a:r>
              <a:rPr lang="en-US" dirty="0" err="1">
                <a:solidFill>
                  <a:srgbClr val="333333"/>
                </a:solidFill>
              </a:rPr>
              <a:t>soient</a:t>
            </a:r>
            <a:endParaRPr lang="en-US" dirty="0">
              <a:solidFill>
                <a:srgbClr val="333333"/>
              </a:solidFill>
            </a:endParaRPr>
          </a:p>
          <a:p>
            <a:r>
              <a:rPr lang="en-US" u="sng" dirty="0" err="1">
                <a:solidFill>
                  <a:srgbClr val="333333"/>
                </a:solidFill>
              </a:rPr>
              <a:t>avoir</a:t>
            </a:r>
            <a:r>
              <a:rPr lang="en-US" dirty="0">
                <a:solidFill>
                  <a:srgbClr val="333333"/>
                </a:solidFill>
              </a:rPr>
              <a:t>: </a:t>
            </a:r>
            <a:r>
              <a:rPr lang="en-US" dirty="0" err="1">
                <a:solidFill>
                  <a:srgbClr val="333333"/>
                </a:solidFill>
              </a:rPr>
              <a:t>j'aie</a:t>
            </a:r>
            <a:r>
              <a:rPr lang="en-US" dirty="0">
                <a:solidFill>
                  <a:srgbClr val="333333"/>
                </a:solidFill>
              </a:rPr>
              <a:t>, </a:t>
            </a:r>
            <a:r>
              <a:rPr lang="en-US" dirty="0" err="1">
                <a:solidFill>
                  <a:srgbClr val="333333"/>
                </a:solidFill>
              </a:rPr>
              <a:t>tu</a:t>
            </a:r>
            <a:r>
              <a:rPr lang="en-US" dirty="0">
                <a:solidFill>
                  <a:srgbClr val="333333"/>
                </a:solidFill>
              </a:rPr>
              <a:t> </a:t>
            </a:r>
            <a:r>
              <a:rPr lang="en-US" dirty="0" err="1">
                <a:solidFill>
                  <a:srgbClr val="333333"/>
                </a:solidFill>
              </a:rPr>
              <a:t>aies</a:t>
            </a:r>
            <a:r>
              <a:rPr lang="en-US" dirty="0">
                <a:solidFill>
                  <a:srgbClr val="333333"/>
                </a:solidFill>
              </a:rPr>
              <a:t>, </a:t>
            </a:r>
            <a:r>
              <a:rPr lang="en-US" dirty="0" err="1">
                <a:solidFill>
                  <a:srgbClr val="333333"/>
                </a:solidFill>
              </a:rPr>
              <a:t>il</a:t>
            </a:r>
            <a:r>
              <a:rPr lang="en-US" dirty="0">
                <a:solidFill>
                  <a:srgbClr val="333333"/>
                </a:solidFill>
              </a:rPr>
              <a:t> </a:t>
            </a:r>
            <a:r>
              <a:rPr lang="en-US" dirty="0" err="1">
                <a:solidFill>
                  <a:srgbClr val="333333"/>
                </a:solidFill>
              </a:rPr>
              <a:t>ait</a:t>
            </a:r>
            <a:r>
              <a:rPr lang="en-US" dirty="0">
                <a:solidFill>
                  <a:srgbClr val="333333"/>
                </a:solidFill>
              </a:rPr>
              <a:t>, nous </a:t>
            </a:r>
            <a:r>
              <a:rPr lang="en-US" dirty="0" err="1">
                <a:solidFill>
                  <a:srgbClr val="333333"/>
                </a:solidFill>
              </a:rPr>
              <a:t>ayons</a:t>
            </a:r>
            <a:r>
              <a:rPr lang="en-US" dirty="0">
                <a:solidFill>
                  <a:srgbClr val="333333"/>
                </a:solidFill>
              </a:rPr>
              <a:t>, </a:t>
            </a:r>
            <a:r>
              <a:rPr lang="en-US" dirty="0" err="1">
                <a:solidFill>
                  <a:srgbClr val="333333"/>
                </a:solidFill>
              </a:rPr>
              <a:t>vous</a:t>
            </a:r>
            <a:r>
              <a:rPr lang="en-US" dirty="0">
                <a:solidFill>
                  <a:srgbClr val="333333"/>
                </a:solidFill>
              </a:rPr>
              <a:t> </a:t>
            </a:r>
            <a:r>
              <a:rPr lang="en-US" dirty="0" err="1">
                <a:solidFill>
                  <a:srgbClr val="333333"/>
                </a:solidFill>
              </a:rPr>
              <a:t>ayez</a:t>
            </a:r>
            <a:r>
              <a:rPr lang="en-US" dirty="0">
                <a:solidFill>
                  <a:srgbClr val="333333"/>
                </a:solidFill>
              </a:rPr>
              <a:t>, </a:t>
            </a:r>
            <a:r>
              <a:rPr lang="en-US" dirty="0" err="1">
                <a:solidFill>
                  <a:srgbClr val="333333"/>
                </a:solidFill>
              </a:rPr>
              <a:t>ils</a:t>
            </a:r>
            <a:r>
              <a:rPr lang="en-US" dirty="0">
                <a:solidFill>
                  <a:srgbClr val="333333"/>
                </a:solidFill>
              </a:rPr>
              <a:t> </a:t>
            </a:r>
            <a:r>
              <a:rPr lang="en-US" dirty="0" err="1">
                <a:solidFill>
                  <a:srgbClr val="333333"/>
                </a:solidFill>
              </a:rPr>
              <a:t>aient</a:t>
            </a:r>
            <a:endParaRPr lang="en-US" dirty="0">
              <a:solidFill>
                <a:srgbClr val="333333"/>
              </a:solidFill>
            </a:endParaRPr>
          </a:p>
          <a:p>
            <a:endParaRPr lang="en-US" dirty="0">
              <a:solidFill>
                <a:srgbClr val="0000FF"/>
              </a:solidFill>
            </a:endParaRPr>
          </a:p>
          <a:p>
            <a:pPr algn="ctr">
              <a:buNone/>
            </a:pPr>
            <a:endParaRPr lang="en-US" dirty="0">
              <a:solidFill>
                <a:srgbClr val="FFFF00"/>
              </a:solidFill>
              <a:latin typeface="Goudy Stout" pitchFamily="18" charset="0"/>
            </a:endParaRPr>
          </a:p>
        </p:txBody>
      </p:sp>
    </p:spTree>
  </p:cSld>
  <p:clrMapOvr>
    <a:masterClrMapping/>
  </p:clrMapOvr>
  <p:transition spd="slow">
    <p:wheel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ecedent">
  <a:themeElements>
    <a:clrScheme name="Precedent">
      <a:dk1>
        <a:srgbClr val="921F07"/>
      </a:dk1>
      <a:lt1>
        <a:sysClr val="window" lastClr="FFFFFF"/>
      </a:lt1>
      <a:dk2>
        <a:srgbClr val="333333"/>
      </a:dk2>
      <a:lt2>
        <a:srgbClr val="E5E5D3"/>
      </a:lt2>
      <a:accent1>
        <a:srgbClr val="993232"/>
      </a:accent1>
      <a:accent2>
        <a:srgbClr val="9B6C34"/>
      </a:accent2>
      <a:accent3>
        <a:srgbClr val="736C5D"/>
      </a:accent3>
      <a:accent4>
        <a:srgbClr val="C9972B"/>
      </a:accent4>
      <a:accent5>
        <a:srgbClr val="C95F2B"/>
      </a:accent5>
      <a:accent6>
        <a:srgbClr val="8F7A05"/>
      </a:accent6>
      <a:hlink>
        <a:srgbClr val="933926"/>
      </a:hlink>
      <a:folHlink>
        <a:srgbClr val="916019"/>
      </a:folHlink>
    </a:clrScheme>
    <a:fontScheme name="Precedent">
      <a:majorFont>
        <a:latin typeface="Perpetua Titling MT"/>
        <a:ea typeface=""/>
        <a:cs typeface=""/>
        <a:font script="Jpan" typeface="ＭＳ Ｐ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inorFont>
    </a:fontScheme>
    <a:fmtScheme name="Preceden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35000"/>
              </a:schemeClr>
            </a:gs>
            <a:gs pos="100000">
              <a:schemeClr val="phClr">
                <a:tint val="100000"/>
                <a:shade val="30000"/>
                <a:satMod val="135000"/>
              </a:schemeClr>
            </a:gs>
          </a:gsLst>
          <a:path path="circle">
            <a:fillToRect l="70000" t="10000" b="7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5000"/>
              </a:schemeClr>
              <a:schemeClr val="phClr">
                <a:satMod val="150000"/>
                <a:lumMod val="11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25400" dir="4800000" sx="103000" sy="103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3000000"/>
            </a:lightRig>
          </a:scene3d>
          <a:sp3d prstMaterial="softEdge">
            <a:bevelT w="0" h="0"/>
          </a:sp3d>
        </a:effectStyle>
        <a:effectStyle>
          <a:effectLst>
            <a:innerShdw blurRad="127000" dist="38100" dir="13200000">
              <a:srgbClr val="000000">
                <a:alpha val="75000"/>
              </a:srgbClr>
            </a:innerShdw>
            <a:outerShdw blurRad="38100" dist="12700" dir="1800000" sx="101000" sy="101000" rotWithShape="0">
              <a:srgbClr val="000000">
                <a:alpha val="40000"/>
              </a:srgbClr>
            </a:outerShdw>
            <a:reflection blurRad="127000" stA="25000" endPos="30000" dist="127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12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35000"/>
              </a:schemeClr>
            </a:gs>
            <a:gs pos="100000">
              <a:schemeClr val="phClr">
                <a:shade val="30000"/>
                <a:satMod val="150000"/>
              </a:schemeClr>
            </a:gs>
          </a:gsLst>
          <a:path path="circle">
            <a:fillToRect t="10000" r="70000" b="70000"/>
          </a:path>
        </a:grad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30000"/>
                <a:lumMod val="80000"/>
              </a:schemeClr>
              <a:schemeClr val="phClr">
                <a:satMod val="15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Precedent.thmx</Template>
  <TotalTime>441</TotalTime>
  <Words>261</Words>
  <Application>Microsoft Office PowerPoint</Application>
  <PresentationFormat>On-screen Show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Precedent</vt:lpstr>
      <vt:lpstr>le subjonctif</vt:lpstr>
      <vt:lpstr>Timeline</vt:lpstr>
      <vt:lpstr>Definition</vt:lpstr>
      <vt:lpstr> The First Phrase</vt:lpstr>
      <vt:lpstr>The Second Phrase</vt:lpstr>
      <vt:lpstr>Conjugation</vt:lpstr>
      <vt:lpstr>Perfect Tense</vt:lpstr>
      <vt:lpstr>Avoir + Être in the Subjunctive</vt:lpstr>
      <vt:lpstr>Irregulars</vt:lpstr>
      <vt:lpstr>Group Activity</vt:lpstr>
    </vt:vector>
  </TitlesOfParts>
  <Company>RJT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subjunctive</dc:title>
  <dc:creator>student1</dc:creator>
  <cp:lastModifiedBy>teacher1</cp:lastModifiedBy>
  <cp:revision>23</cp:revision>
  <dcterms:created xsi:type="dcterms:W3CDTF">2013-06-18T15:18:35Z</dcterms:created>
  <dcterms:modified xsi:type="dcterms:W3CDTF">2013-06-24T17:40:13Z</dcterms:modified>
</cp:coreProperties>
</file>