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2"/>
  </p:notesMasterIdLst>
  <p:sldIdLst>
    <p:sldId id="257" r:id="rId2"/>
    <p:sldId id="256" r:id="rId3"/>
    <p:sldId id="258" r:id="rId4"/>
    <p:sldId id="259" r:id="rId5"/>
    <p:sldId id="260" r:id="rId6"/>
    <p:sldId id="262" r:id="rId7"/>
    <p:sldId id="261" r:id="rId8"/>
    <p:sldId id="264" r:id="rId9"/>
    <p:sldId id="265" r:id="rId10"/>
    <p:sldId id="263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2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80FFC6-67F0-4470-9ED1-04EDDB6DAB93}" type="datetimeFigureOut">
              <a:rPr lang="en-US" smtClean="0"/>
              <a:pPr/>
              <a:t>6/20/2013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88C9AA-EC0F-4CCA-A8E0-B45A958785F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81D01-6262-4C90-8AE2-7EAB1DBC748A}" type="datetimeFigureOut">
              <a:rPr lang="en-US" smtClean="0"/>
              <a:pPr/>
              <a:t>6/20/2013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1F606-BEF5-4624-A621-118C748A06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81D01-6262-4C90-8AE2-7EAB1DBC748A}" type="datetimeFigureOut">
              <a:rPr lang="en-US" smtClean="0"/>
              <a:pPr/>
              <a:t>6/20/2013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1F606-BEF5-4624-A621-118C748A06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81D01-6262-4C90-8AE2-7EAB1DBC748A}" type="datetimeFigureOut">
              <a:rPr lang="en-US" smtClean="0"/>
              <a:pPr/>
              <a:t>6/20/2013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1F606-BEF5-4624-A621-118C748A06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81D01-6262-4C90-8AE2-7EAB1DBC748A}" type="datetimeFigureOut">
              <a:rPr lang="en-US" smtClean="0"/>
              <a:pPr/>
              <a:t>6/20/2013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1F606-BEF5-4624-A621-118C748A06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81D01-6262-4C90-8AE2-7EAB1DBC748A}" type="datetimeFigureOut">
              <a:rPr lang="en-US" smtClean="0"/>
              <a:pPr/>
              <a:t>6/20/2013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1F606-BEF5-4624-A621-118C748A06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81D01-6262-4C90-8AE2-7EAB1DBC748A}" type="datetimeFigureOut">
              <a:rPr lang="en-US" smtClean="0"/>
              <a:pPr/>
              <a:t>6/20/2013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1F606-BEF5-4624-A621-118C748A06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81D01-6262-4C90-8AE2-7EAB1DBC748A}" type="datetimeFigureOut">
              <a:rPr lang="en-US" smtClean="0"/>
              <a:pPr/>
              <a:t>6/20/2013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1F606-BEF5-4624-A621-118C748A06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81D01-6262-4C90-8AE2-7EAB1DBC748A}" type="datetimeFigureOut">
              <a:rPr lang="en-US" smtClean="0"/>
              <a:pPr/>
              <a:t>6/20/2013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1F606-BEF5-4624-A621-118C748A06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81D01-6262-4C90-8AE2-7EAB1DBC748A}" type="datetimeFigureOut">
              <a:rPr lang="en-US" smtClean="0"/>
              <a:pPr/>
              <a:t>6/20/2013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1F606-BEF5-4624-A621-118C748A06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81D01-6262-4C90-8AE2-7EAB1DBC748A}" type="datetimeFigureOut">
              <a:rPr lang="en-US" smtClean="0"/>
              <a:pPr/>
              <a:t>6/20/2013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1F606-BEF5-4624-A621-118C748A06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81D01-6262-4C90-8AE2-7EAB1DBC748A}" type="datetimeFigureOut">
              <a:rPr lang="en-US" smtClean="0"/>
              <a:pPr/>
              <a:t>6/20/2013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931F606-BEF5-4624-A621-118C748A06B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0481D01-6262-4C90-8AE2-7EAB1DBC748A}" type="datetimeFigureOut">
              <a:rPr lang="en-US" smtClean="0"/>
              <a:pPr/>
              <a:t>6/20/2013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931F606-BEF5-4624-A621-118C748A06B8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 rot="20344567">
            <a:off x="862675" y="4190558"/>
            <a:ext cx="656910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By: Ben, Sam, and Tim</a:t>
            </a:r>
            <a:endParaRPr lang="en-US" sz="5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 rot="997850">
            <a:off x="171866" y="1272734"/>
            <a:ext cx="902884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Le </a:t>
            </a:r>
            <a:r>
              <a:rPr lang="en-US" sz="5400" b="1" cap="none" spc="300" dirty="0" err="1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Futur</a:t>
            </a:r>
            <a:r>
              <a:rPr lang="en-US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, et </a:t>
            </a:r>
            <a:r>
              <a:rPr lang="en-US" sz="5400" b="1" cap="none" spc="300" dirty="0" err="1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futur</a:t>
            </a:r>
            <a:r>
              <a:rPr lang="en-US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</a:t>
            </a:r>
            <a:r>
              <a:rPr lang="en-US" sz="5400" b="1" cap="none" spc="300" dirty="0" err="1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anterier</a:t>
            </a:r>
            <a:endParaRPr lang="en-US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886200" y="1676400"/>
            <a:ext cx="136928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FIN</a:t>
            </a:r>
            <a:endParaRPr lang="en-US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0"/>
            <a:ext cx="7772400" cy="1470025"/>
          </a:xfrm>
        </p:spPr>
        <p:txBody>
          <a:bodyPr/>
          <a:lstStyle/>
          <a:p>
            <a:r>
              <a:rPr lang="en-US" dirty="0" err="1" smtClean="0"/>
              <a:t>Qu’est-ce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c’est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1371600"/>
            <a:ext cx="7848600" cy="5029200"/>
          </a:xfrm>
        </p:spPr>
        <p:txBody>
          <a:bodyPr>
            <a:normAutofit/>
          </a:bodyPr>
          <a:lstStyle/>
          <a:p>
            <a:pPr algn="l">
              <a:buFont typeface="Arial" pitchFamily="34" charset="0"/>
              <a:buChar char="•"/>
            </a:pPr>
            <a:r>
              <a:rPr lang="en-US" dirty="0" smtClean="0"/>
              <a:t>Le </a:t>
            </a:r>
            <a:r>
              <a:rPr lang="en-US" dirty="0" err="1" smtClean="0"/>
              <a:t>futur</a:t>
            </a:r>
            <a:r>
              <a:rPr lang="en-US" dirty="0" smtClean="0"/>
              <a:t> simple </a:t>
            </a:r>
            <a:r>
              <a:rPr lang="en-US" dirty="0" err="1" smtClean="0"/>
              <a:t>est</a:t>
            </a:r>
            <a:r>
              <a:rPr lang="en-US" dirty="0" smtClean="0"/>
              <a:t> facile, et simple. </a:t>
            </a:r>
          </a:p>
          <a:p>
            <a:pPr algn="l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formation </a:t>
            </a:r>
            <a:br>
              <a:rPr lang="en-US" dirty="0" smtClean="0"/>
            </a:br>
            <a:r>
              <a:rPr lang="en-US" dirty="0" smtClean="0"/>
              <a:t>The 'simple' future (</a:t>
            </a:r>
            <a:r>
              <a:rPr lang="en-US" b="1" dirty="0" smtClean="0"/>
              <a:t>le </a:t>
            </a:r>
            <a:r>
              <a:rPr lang="en-US" b="1" dirty="0" err="1" smtClean="0"/>
              <a:t>futur</a:t>
            </a:r>
            <a:r>
              <a:rPr lang="en-US" dirty="0" smtClean="0"/>
              <a:t>) is so-named because it is a one-word tense. In other words, its formation is simple because there is no auxiliary.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dirty="0" smtClean="0"/>
              <a:t>How to form it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en-US" dirty="0" smtClean="0"/>
              <a:t>The endings for the simple future are: -</a:t>
            </a:r>
            <a:r>
              <a:rPr lang="en-US" dirty="0" err="1" smtClean="0"/>
              <a:t>ai</a:t>
            </a:r>
            <a:r>
              <a:rPr lang="en-US" dirty="0" smtClean="0"/>
              <a:t>, -as, -a, -</a:t>
            </a:r>
            <a:r>
              <a:rPr lang="en-US" dirty="0" err="1" smtClean="0"/>
              <a:t>ons</a:t>
            </a:r>
            <a:r>
              <a:rPr lang="en-US" dirty="0" smtClean="0"/>
              <a:t>, -</a:t>
            </a:r>
            <a:r>
              <a:rPr lang="en-US" dirty="0" err="1" smtClean="0"/>
              <a:t>ez</a:t>
            </a:r>
            <a:r>
              <a:rPr lang="en-US" dirty="0" smtClean="0"/>
              <a:t>, -</a:t>
            </a:r>
            <a:r>
              <a:rPr lang="en-US" dirty="0" err="1" smtClean="0"/>
              <a:t>ont</a:t>
            </a:r>
            <a:r>
              <a:rPr lang="en-US" dirty="0" smtClean="0"/>
              <a:t>. The future stem for </a:t>
            </a:r>
            <a:r>
              <a:rPr lang="en-US" b="1" dirty="0" smtClean="0"/>
              <a:t>-</a:t>
            </a:r>
            <a:r>
              <a:rPr lang="en-US" b="1" dirty="0" err="1" smtClean="0"/>
              <a:t>er</a:t>
            </a:r>
            <a:r>
              <a:rPr lang="en-US" dirty="0" smtClean="0"/>
              <a:t> and </a:t>
            </a:r>
            <a:r>
              <a:rPr lang="en-US" b="1" dirty="0" smtClean="0"/>
              <a:t>-</a:t>
            </a:r>
            <a:r>
              <a:rPr lang="en-US" b="1" dirty="0" err="1" smtClean="0"/>
              <a:t>ir</a:t>
            </a:r>
            <a:r>
              <a:rPr lang="en-US" dirty="0" smtClean="0"/>
              <a:t> verbs is the infinitive. For regular </a:t>
            </a:r>
            <a:r>
              <a:rPr lang="en-US" b="1" dirty="0" smtClean="0"/>
              <a:t>-re</a:t>
            </a:r>
            <a:r>
              <a:rPr lang="en-US" dirty="0" smtClean="0"/>
              <a:t> verbs, the stem is the infinitive minus the final e. 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600200" y="3505200"/>
            <a:ext cx="99578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AI</a:t>
            </a:r>
            <a:endParaRPr lang="en-US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447800" y="4495800"/>
            <a:ext cx="109036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AS</a:t>
            </a:r>
            <a:endParaRPr lang="en-US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676400" y="5334000"/>
            <a:ext cx="68640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A</a:t>
            </a:r>
            <a:endParaRPr lang="en-US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029200" y="3581400"/>
            <a:ext cx="17636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ONS</a:t>
            </a:r>
            <a:endParaRPr lang="en-US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334000" y="4495800"/>
            <a:ext cx="108715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EZ</a:t>
            </a:r>
            <a:endParaRPr lang="en-US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876800" y="5486400"/>
            <a:ext cx="182774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ONT</a:t>
            </a:r>
            <a:endParaRPr lang="en-US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dirty="0" smtClean="0"/>
              <a:t>Examples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685800" y="2133600"/>
            <a:ext cx="801418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Je </a:t>
            </a:r>
            <a:r>
              <a:rPr lang="en-US" sz="5400" b="1" u="sng" cap="none" spc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mangerai</a:t>
            </a:r>
            <a:r>
              <a:rPr lang="en-US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le sandwich</a:t>
            </a:r>
            <a:endParaRPr lang="en-US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93447" y="2967335"/>
            <a:ext cx="795711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(I </a:t>
            </a:r>
            <a:r>
              <a:rPr lang="en-US" sz="5400" b="1" u="sng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will eat </a:t>
            </a:r>
            <a:r>
              <a:rPr lang="en-US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the sandwich)</a:t>
            </a:r>
            <a:endParaRPr lang="en-US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88576" y="3886200"/>
            <a:ext cx="754591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Ils</a:t>
            </a:r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en-US" sz="5400" b="1" u="sng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nageront</a:t>
            </a:r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au piscine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52400" y="4724400"/>
            <a:ext cx="867519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They </a:t>
            </a:r>
            <a:r>
              <a:rPr lang="en-US" sz="5400" b="1" u="sng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wil</a:t>
            </a:r>
            <a:r>
              <a:rPr lang="en-US" sz="5400" b="1" u="sng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l swim </a:t>
            </a:r>
            <a:r>
              <a:rPr lang="en-U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in the pool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6" grpId="0"/>
      <p:bldP spid="7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Common Irregular Verbs in the </a:t>
            </a:r>
            <a:r>
              <a:rPr lang="en-US" dirty="0" err="1" smtClean="0"/>
              <a:t>Futur</a:t>
            </a:r>
            <a:r>
              <a:rPr lang="en-US" dirty="0" smtClean="0"/>
              <a:t> simple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err="1" smtClean="0"/>
              <a:t>Être</a:t>
            </a:r>
            <a:r>
              <a:rPr lang="en-US" dirty="0" smtClean="0"/>
              <a:t>: the stem is “ser” and then the regular endings are added on.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err="1" smtClean="0"/>
              <a:t>Avoir</a:t>
            </a:r>
            <a:r>
              <a:rPr lang="en-US" dirty="0" smtClean="0"/>
              <a:t>: the stem is “</a:t>
            </a:r>
            <a:r>
              <a:rPr lang="en-US" dirty="0" err="1" smtClean="0"/>
              <a:t>aur</a:t>
            </a:r>
            <a:r>
              <a:rPr lang="en-US" dirty="0" smtClean="0"/>
              <a:t>” and then the regular endings are added on.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Faire: the stem is “</a:t>
            </a:r>
            <a:r>
              <a:rPr lang="en-US" dirty="0" err="1" smtClean="0"/>
              <a:t>fer</a:t>
            </a:r>
            <a:r>
              <a:rPr lang="en-US" dirty="0" smtClean="0"/>
              <a:t>” and then the regular endings are added on. 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962400" y="2438400"/>
            <a:ext cx="117371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ser</a:t>
            </a:r>
            <a:endParaRPr lang="en-US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886200" y="3810000"/>
            <a:ext cx="129073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err="1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aur</a:t>
            </a:r>
            <a:endParaRPr lang="en-US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038600" y="5334000"/>
            <a:ext cx="109844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err="1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fer</a:t>
            </a:r>
            <a:endParaRPr lang="en-US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7.5E-6 -5.55556E-6 C -0.0264 -0.00255 -0.05296 -0.00232 -0.079 -0.0088 C -0.09306 -0.01228 -0.10695 -0.01783 -0.12101 -0.02154 C -0.14827 -0.04005 -0.15521 -0.06042 -0.17258 -0.09468 C -0.19705 -0.14306 -0.21442 -0.19422 -0.22101 -0.25163 C -0.22049 -0.27894 -0.22136 -0.30626 -0.21928 -0.33334 C -0.21876 -0.33959 -0.21355 -0.35904 -0.20973 -0.36783 C -0.204 -0.38149 -0.19653 -0.397 -0.18872 -0.4088 C -0.1698 -0.43704 -0.13508 -0.44538 -0.10973 -0.45603 C -0.0823 -0.4676 -0.10192 -0.4632 -0.0757 -0.46667 C -0.02067 -0.48357 0.04409 -0.47802 0.09687 -0.47964 C 0.11197 -0.48172 0.1269 -0.48427 0.14201 -0.48612 C 0.16996 -0.48542 0.19791 -0.48542 0.22586 -0.48404 C 0.23888 -0.48334 0.24756 -0.46899 0.25329 -0.45603 C 0.25538 -0.45163 0.25972 -0.44306 0.25972 -0.44306 C 0.2618 -0.4257 0.26579 -0.40834 0.26944 -0.39144 C 0.27499 -0.33843 0.27135 -0.29237 0.2677 -0.23658 C 0.26718 -0.22848 0.26232 -0.21367 0.25972 -0.20649 C 0.25659 -0.19792 0.24999 -0.18079 0.24999 -0.18079 C 0.246 -0.1588 0.25208 -0.18867 0.23715 -0.14862 C 0.22864 -0.12593 0.22152 -0.10117 0.21128 -0.07964 C 0.20711 -0.07084 0.20433 -0.06066 0.19843 -0.05394 C 0.19461 -0.04954 0.19045 -0.04584 0.18715 -0.04098 C 0.17048 -0.01714 0.15555 0.01041 0.13715 0.03217 C 0.11249 0.06157 0.08506 0.08842 0.05815 0.11388 C 0.0394 0.13171 0.02083 0.15161 -0.00157 0.1611 C -0.01337 0.16596 -0.02657 0.16712 -0.03872 0.16967 C -0.0731 0.16828 -0.10747 0.16874 -0.14185 0.1655 C -0.16112 0.16365 -0.1691 0.15694 -0.18542 0.15046 C -0.19914 0.1449 -0.21494 0.14096 -0.22744 0.13101 C -0.23473 0.12522 -0.24133 0.11805 -0.24844 0.1118 C -0.25747 0.10393 -0.27084 0.0949 -0.2757 0.08171 C -0.28091 0.06782 -0.28386 0.05346 -0.28716 0.03865 C -0.2882 0.0243 -0.29185 0.01018 -0.29185 -0.00441 C -0.29185 -0.0632 -0.29376 -0.13311 -0.27744 -0.19144 C -0.25955 -0.25579 -0.22136 -0.30695 -0.18056 -0.3463 C -0.1757 -0.35117 -0.17136 -0.35718 -0.16615 -0.36135 C -0.16008 -0.36598 -0.15278 -0.36783 -0.14671 -0.37223 C -0.14202 -0.3757 -0.13837 -0.38126 -0.13386 -0.38496 C -0.12935 -0.38867 -0.12396 -0.39052 -0.11928 -0.39376 C -0.10417 -0.40394 -0.09098 -0.41853 -0.0757 -0.42802 C -0.05869 -0.43843 -0.03942 -0.44492 -0.02101 -0.44746 C -0.00643 -0.44677 0.00815 -0.44723 0.02256 -0.44538 C 0.03454 -0.44399 0.06301 -0.40626 0.07256 -0.39144 C 0.11006 -0.33311 0.13628 -0.26436 0.16128 -0.19584 C 0.17222 -0.16598 0.1842 -0.13635 0.19687 -0.10765 C 0.20711 -0.0845 0.20468 -0.08843 0.21284 -0.06042 C 0.21388 -0.05672 0.21614 -0.04954 0.21614 -0.04954 C 0.22465 0.02083 0.19635 0.05092 0.15815 0.08587 C 0.15225 0.0912 0.13142 0.09976 0.12586 0.103 C 0.10329 0.11596 0.08333 0.12823 0.05972 0.13958 C 0.046 0.14629 0.02742 0.15184 0.01284 0.15462 C 0.00277 0.15647 -0.00747 0.15763 -0.01771 0.15902 C -0.0231 0.15971 -0.03386 0.1611 -0.03386 0.1611 C -0.10817 0.15948 -0.10712 0.16527 -0.15313 0.15046 C -0.16251 0.14421 -0.1698 0.13911 -0.17744 0.12893 C -0.19567 0.08008 -0.20053 0.03008 -0.20487 -0.02385 C -0.2033 -0.05024 -0.20296 -0.07709 -0.20001 -0.10325 C -0.19844 -0.11714 -0.18334 -0.14237 -0.179 -0.1507 C -0.15574 -0.19538 -0.10973 -0.20302 -0.07258 -0.2088 C -0.03751 -0.20718 -0.03004 -0.21505 -0.00799 -0.20001 C 0.00381 -0.17663 0.00225 -0.17755 0.00815 -0.14862 C 0.00989 -0.13982 0.01458 -0.12269 0.01458 -0.12269 C 0.01579 -0.11158 0.01735 -0.10325 0.01944 -0.0926 C 0.01857 -0.07316 0.03055 -5.55556E-6 -7.5E-6 -5.55556E-6 Z " pathEditMode="relative" ptsTypes="fffffffffffffffffffffffffffffffffffffffffffffffffffffffffffffffff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lowchart: Process 16"/>
          <p:cNvSpPr/>
          <p:nvPr/>
        </p:nvSpPr>
        <p:spPr>
          <a:xfrm>
            <a:off x="1905000" y="2209800"/>
            <a:ext cx="45719" cy="304800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8" name="Flowchart: Process 17"/>
          <p:cNvSpPr/>
          <p:nvPr/>
        </p:nvSpPr>
        <p:spPr>
          <a:xfrm>
            <a:off x="7848600" y="2209800"/>
            <a:ext cx="45719" cy="304800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6" name="Flowchart: Process 15"/>
          <p:cNvSpPr/>
          <p:nvPr/>
        </p:nvSpPr>
        <p:spPr>
          <a:xfrm>
            <a:off x="4754881" y="2209800"/>
            <a:ext cx="45719" cy="304800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1" name="Left-Right Arrow 10"/>
          <p:cNvSpPr/>
          <p:nvPr/>
        </p:nvSpPr>
        <p:spPr>
          <a:xfrm>
            <a:off x="609600" y="2057400"/>
            <a:ext cx="8153400" cy="228600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191000" y="2590800"/>
            <a:ext cx="1371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-</a:t>
            </a:r>
            <a:r>
              <a:rPr lang="en-US" dirty="0" err="1" smtClean="0">
                <a:solidFill>
                  <a:schemeClr val="bg1"/>
                </a:solidFill>
              </a:rPr>
              <a:t>L’indicatif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présent</a:t>
            </a:r>
            <a:endParaRPr lang="en-US" dirty="0" smtClean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-</a:t>
            </a:r>
            <a:r>
              <a:rPr lang="en-US" dirty="0" err="1" smtClean="0">
                <a:solidFill>
                  <a:schemeClr val="bg1"/>
                </a:solidFill>
              </a:rPr>
              <a:t>L’infinitif</a:t>
            </a:r>
            <a:endParaRPr lang="en-US" dirty="0" smtClean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371600" y="2590800"/>
            <a:ext cx="12954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-Le passé </a:t>
            </a:r>
            <a:r>
              <a:rPr lang="en-US" dirty="0" err="1" smtClean="0">
                <a:solidFill>
                  <a:schemeClr val="bg1"/>
                </a:solidFill>
              </a:rPr>
              <a:t>composé</a:t>
            </a:r>
            <a:endParaRPr lang="en-US" dirty="0" smtClean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-</a:t>
            </a:r>
            <a:r>
              <a:rPr lang="en-US" dirty="0" err="1" smtClean="0">
                <a:solidFill>
                  <a:schemeClr val="bg1"/>
                </a:solidFill>
              </a:rPr>
              <a:t>L’imparfait</a:t>
            </a:r>
            <a:endParaRPr lang="en-US" dirty="0" smtClean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934200" y="2514600"/>
            <a:ext cx="2667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-Le </a:t>
            </a:r>
            <a:r>
              <a:rPr lang="en-US" b="1" dirty="0" err="1" smtClean="0">
                <a:solidFill>
                  <a:schemeClr val="bg1"/>
                </a:solidFill>
              </a:rPr>
              <a:t>futur</a:t>
            </a:r>
            <a:r>
              <a:rPr lang="en-US" b="1" dirty="0" smtClean="0">
                <a:solidFill>
                  <a:schemeClr val="bg1"/>
                </a:solidFill>
              </a:rPr>
              <a:t> simple</a:t>
            </a:r>
          </a:p>
          <a:p>
            <a:r>
              <a:rPr lang="en-US" b="1" dirty="0" smtClean="0">
                <a:solidFill>
                  <a:schemeClr val="bg1"/>
                </a:solidFill>
              </a:rPr>
              <a:t>-Le </a:t>
            </a:r>
            <a:r>
              <a:rPr lang="en-US" b="1" dirty="0" err="1" smtClean="0">
                <a:solidFill>
                  <a:schemeClr val="bg1"/>
                </a:solidFill>
              </a:rPr>
              <a:t>futur</a:t>
            </a:r>
            <a:r>
              <a:rPr lang="en-US" b="1" dirty="0" smtClean="0">
                <a:solidFill>
                  <a:schemeClr val="bg1"/>
                </a:solidFill>
              </a:rPr>
              <a:t> </a:t>
            </a:r>
            <a:r>
              <a:rPr lang="en-US" b="1" dirty="0" err="1" smtClean="0">
                <a:solidFill>
                  <a:schemeClr val="bg1"/>
                </a:solidFill>
              </a:rPr>
              <a:t>antérieur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514600" y="381000"/>
            <a:ext cx="477816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smtClean="0">
                <a:solidFill>
                  <a:schemeClr val="bg1"/>
                </a:solidFill>
              </a:rPr>
              <a:t>La </a:t>
            </a:r>
            <a:r>
              <a:rPr lang="en-US" sz="5400" dirty="0" err="1" smtClean="0">
                <a:solidFill>
                  <a:schemeClr val="bg1"/>
                </a:solidFill>
              </a:rPr>
              <a:t>Chronologie</a:t>
            </a:r>
            <a:endParaRPr lang="en-US" sz="5400" dirty="0">
              <a:solidFill>
                <a:schemeClr val="bg1"/>
              </a:solidFill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 flipH="1">
            <a:off x="5715000" y="3352800"/>
            <a:ext cx="1741170" cy="1752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-304800" y="5257800"/>
            <a:ext cx="10164707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By that time, I will have eaten.</a:t>
            </a:r>
            <a:endParaRPr lang="en-US" sz="4400" b="1" cap="none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1">
                  <a:satMod val="280000"/>
                  <a:tint val="100000"/>
                  <a:alpha val="5700"/>
                </a:schemeClr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</a:endParaRPr>
          </a:p>
        </p:txBody>
      </p:sp>
      <p:sp>
        <p:nvSpPr>
          <p:cNvPr id="15" name="Oval 14"/>
          <p:cNvSpPr/>
          <p:nvPr/>
        </p:nvSpPr>
        <p:spPr>
          <a:xfrm>
            <a:off x="6858000" y="2819400"/>
            <a:ext cx="2286000" cy="381000"/>
          </a:xfrm>
          <a:prstGeom prst="ellipse">
            <a:avLst/>
          </a:prstGeom>
          <a:noFill/>
          <a:ln w="50800">
            <a:solidFill>
              <a:srgbClr val="FF0000"/>
            </a:solidFill>
          </a:ln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style.fontFamily</p:attrName>
                                        </p:attrNameLst>
                                      </p:cBhvr>
                                      <p:to>
                                        <p:strVal val="Viner Hand ITC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4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4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4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16" grpId="0" animBg="1"/>
      <p:bldP spid="11" grpId="0" animBg="1"/>
      <p:bldP spid="19" grpId="0"/>
      <p:bldP spid="20" grpId="0"/>
      <p:bldP spid="22" grpId="0"/>
      <p:bldP spid="23" grpId="0"/>
      <p:bldP spid="14" grpId="0"/>
      <p:bldP spid="1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dirty="0" err="1" smtClean="0"/>
              <a:t>Futur</a:t>
            </a:r>
            <a:r>
              <a:rPr lang="en-US" dirty="0" smtClean="0"/>
              <a:t> </a:t>
            </a:r>
            <a:r>
              <a:rPr lang="en-US" dirty="0" err="1" smtClean="0"/>
              <a:t>Anterier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Take the stem of your correct helping verb (think </a:t>
            </a:r>
            <a:r>
              <a:rPr lang="en-US" dirty="0" err="1" smtClean="0"/>
              <a:t>passe</a:t>
            </a:r>
            <a:r>
              <a:rPr lang="en-US" dirty="0" smtClean="0"/>
              <a:t> compose)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Add the </a:t>
            </a:r>
            <a:r>
              <a:rPr lang="en-US" dirty="0" err="1" smtClean="0"/>
              <a:t>futur</a:t>
            </a:r>
            <a:r>
              <a:rPr lang="en-US" dirty="0" smtClean="0"/>
              <a:t> ending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Add the past participle after (just like the </a:t>
            </a:r>
            <a:r>
              <a:rPr lang="en-US" dirty="0" err="1" smtClean="0"/>
              <a:t>passe</a:t>
            </a:r>
            <a:r>
              <a:rPr lang="en-US" dirty="0" smtClean="0"/>
              <a:t> compose)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990600" y="2590800"/>
            <a:ext cx="129073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err="1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aur</a:t>
            </a:r>
            <a:endParaRPr lang="en-US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76600" y="2590800"/>
            <a:ext cx="117371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ser</a:t>
            </a:r>
            <a:endParaRPr lang="en-US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919896" y="3733800"/>
            <a:ext cx="187839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err="1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aurai</a:t>
            </a:r>
            <a:endParaRPr lang="en-US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358296" y="3733800"/>
            <a:ext cx="176138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err="1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serai</a:t>
            </a:r>
            <a:endParaRPr lang="en-US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32585" y="5562600"/>
            <a:ext cx="443627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err="1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a</a:t>
            </a:r>
            <a:r>
              <a:rPr lang="en-US" sz="5400" b="1" cap="none" spc="0" dirty="0" err="1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urai</a:t>
            </a:r>
            <a:r>
              <a:rPr lang="en-US" sz="54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 </a:t>
            </a:r>
            <a:r>
              <a:rPr lang="en-US" sz="5400" b="1" cap="none" spc="0" dirty="0" err="1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mangé</a:t>
            </a:r>
            <a:r>
              <a:rPr lang="en-US" sz="54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,</a:t>
            </a:r>
            <a:endParaRPr lang="en-US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103971" y="5562600"/>
            <a:ext cx="344350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err="1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s</a:t>
            </a:r>
            <a:r>
              <a:rPr lang="en-US" sz="5400" b="1" cap="none" spc="0" dirty="0" err="1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erai</a:t>
            </a:r>
            <a:r>
              <a:rPr lang="en-US" sz="54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 </a:t>
            </a:r>
            <a:r>
              <a:rPr lang="en-US" sz="5400" b="1" cap="none" spc="0" dirty="0" err="1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sorti</a:t>
            </a:r>
            <a:endParaRPr lang="en-US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5.18519E-6 C -0.02812 0.01274 -0.02777 0.00811 0.03386 0.0301 C 0.09584 0.05232 0.15868 0.07038 0.22101 0.09052 C 0.26302 0.10417 0.30243 0.12894 0.34358 0.1463 C 0.48021 0.20371 0.60243 0.24214 0.729 0.32477 C 0.72691 0.35626 0.72848 0.38866 0.72257 0.41945 C 0.72049 0.43056 0.68334 0.44908 0.68229 0.44954 C 0.57518 0.48403 0.58316 0.47964 0.49514 0.4882 C 0.44931 0.48542 0.40365 0.48519 0.35816 0.47964 C 0.31372 0.47408 0.27014 0.45927 0.22587 0.45163 C 0.14983 0.41968 0.07205 0.39908 -3.05556E-6 0.35278 C -0.01996 0.33982 -0.04201 0.32871 -0.05486 0.30325 C -0.04896 0.28542 -0.04652 0.26436 -0.03698 0.24954 C -0.01771 0.21945 0.05712 0.18288 0.07431 0.17431 C 0.1717 0.1257 0.26962 0.11019 0.37257 0.10325 C 0.37327 0.10325 0.45816 0.08797 0.47587 0.12269 C 0.47153 0.13704 0.47032 0.15371 0.46285 0.16575 C 0.44445 0.19677 0.37622 0.23288 0.35973 0.24098 C 0.2467 0.29607 0.13021 0.30417 0.01129 0.31621 C -0.17743 0.30556 -0.31284 0.31436 -0.48229 0.25394 C -0.49461 0.24468 -0.50694 0.23542 -0.51927 0.22593 C -0.52361 0.22246 -0.52882 0.22014 -0.53229 0.21505 C -0.53402 0.21227 -0.53333 0.20788 -0.53385 0.2044 C -0.50955 0.13936 -0.51979 0.1463 -0.45503 0.10556 C -0.29461 0.00464 -0.16441 -0.03865 0.01302 -0.04722 C 0.06441 -0.0456 0.08993 -0.04861 0.13212 -0.01273 C 0.14618 0.10047 -0.00885 0.15718 -0.05312 0.17639 C -0.26302 0.26783 -0.48941 0.29977 -0.70798 0.32686 C -0.76007 0.32477 -0.8125 0.32825 -0.86441 0.32061 C -0.86962 0.31991 -0.85729 0.30996 -0.85312 0.30556 C -0.83784 0.28913 -0.82361 0.27061 -0.80642 0.25811 C -0.75364 0.21991 -0.59062 0.12778 -0.53698 0.10116 C -0.28698 -0.02361 -0.44826 0.05417 -0.2467 -0.00648 C -0.13646 -0.03958 -0.0375 -0.08541 0.07431 -0.1074 C 0.11042 -0.11458 0.1474 -0.11319 0.18386 -0.11597 C 0.20973 -0.11458 0.23681 -0.12291 0.26129 -0.1118 C 0.26893 -0.10833 0.25104 -0.09536 0.24514 -0.08819 C 0.22361 -0.06157 0.20365 -0.03194 0.179 -0.01064 C 0.1217 0.03889 -0.02274 0.11343 -0.07743 0.13565 C -0.20416 0.18704 -0.33559 0.21389 -0.46614 0.24098 C -0.77465 0.30533 -0.7309 0.297 -0.921 0.32917 C -0.85347 0.20672 -0.67899 0.10927 -0.57899 0.06019 C -0.4658 0.0044 -0.35 -0.04143 -0.23541 -0.09236 C -0.17812 -0.11782 0.02934 -0.15717 0.09202 -0.1699 C 0.15782 -0.16666 0.31025 -0.20902 0.37101 -0.1074 C 0.37691 0.03959 0.2849 0.18889 0.20643 0.27755 C 0.08473 0.41528 -0.08455 0.5088 -0.23698 0.56343 C -0.31493 0.59144 -0.41701 0.60302 -0.49826 0.61505 C -0.51771 0.61366 -0.53732 0.61552 -0.55642 0.61089 C -0.575 0.60649 -0.57014 0.59769 -0.56441 0.58727 C -0.53194 0.52894 -0.50573 0.46297 -0.46614 0.41297 C -0.40312 0.33334 -0.35121 0.26204 -0.27899 0.19584 C -0.19236 0.11621 -0.08576 0.04306 0.01615 0.0044 C -0.01336 0.05672 -0.04305 0.10903 -0.07274 0.16135 C -0.14774 0.29445 -0.26684 0.40371 -0.36927 0.49468 C -0.40156 0.52339 -0.43646 0.54677 -0.46927 0.57431 C -0.50902 0.60764 -0.5533 0.6338 -0.58698 0.67755 C -0.58923 0.68033 -0.59618 0.68843 -0.59357 0.68612 C -0.51336 0.6169 -0.52031 0.57362 -0.43698 0.41945 C -0.35885 0.27477 -0.38628 0.33311 -0.31128 0.18727 C -0.29531 0.15602 -0.27968 0.12431 -0.26441 0.0926 C -0.25347 0.06991 -0.24305 0.04677 -0.23229 0.02385 C -0.22743 0.01366 -0.21771 -0.00648 -0.21771 -0.00648 C -0.22066 0.08519 -0.23437 0.17223 -0.24514 0.26251 C -0.2835 0.58565 -0.25382 0.38241 -0.28229 0.56991 C -0.28281 0.58635 -0.28559 0.60302 -0.28402 0.61945 C -0.28333 0.62547 -0.2783 0.63959 -0.27569 0.6345 C -0.20781 0.5007 -0.16562 0.34677 -0.13055 0.19352 C -0.12777 0.16251 -0.11927 0.12477 -0.12899 0.09468 C -0.1618 0.12246 -0.1743 0.18264 -0.18541 0.22802 C -0.20156 0.29329 -0.22899 0.42593 -0.22899 0.42593 C -0.23021 0.44954 -0.23663 0.57802 -0.23698 0.6088 C -0.2375 0.65348 -0.23819 0.69862 -0.21771 0.73565 C -0.2059 0.7301 -0.20573 0.73102 -0.19357 0.70764 C -0.1434 0.61135 -0.08125 0.4926 -0.05642 0.37639 C -0.04843 0.33913 -0.04479 0.30047 -0.03889 0.26251 C -0.03715 0.25255 -0.03663 0.24237 -0.03541 0.23241 C -0.03489 0.22663 -0.03073 0.21112 -0.03385 0.21505 C -0.03802 0.22014 -0.03663 0.22964 -0.03889 0.23658 C -0.05659 0.2963 -0.07118 0.35811 -0.09357 0.41505 C -0.11788 0.47686 -0.15364 0.58334 -0.20642 0.61505 C -0.21232 0.61852 -0.21944 0.61737 -0.22569 0.61945 C -0.23073 0.57593 -0.23055 0.58311 -0.22569 0.50556 C -0.22448 0.48658 -0.22118 0.46806 -0.21771 0.44954 C -0.19652 0.33751 -0.17343 0.19815 -0.10312 0.12061 C -0.06215 0.07547 -0.01875 0.06389 0.03229 0.05394 C 0.17726 0.0669 0.29931 0.08357 0.41459 0.21297 C 0.43004 0.26737 0.3849 0.29237 0.35174 0.30764 C 0.22101 0.36829 0.08004 0.36552 -0.05642 0.37639 C -0.34965 0.35626 -0.62621 0.34931 -0.9 0.19792 C -0.93281 0.15764 -0.92864 0.13727 -0.89357 0.09908 C -0.83646 0.03704 -0.81753 0.02408 -0.74184 -0.01504 C -0.50191 -0.13888 -0.24271 -0.19629 0.01302 -0.21064 C 0.16841 -0.19444 0.25348 -0.22013 0.37257 -0.12036 C 0.3974 -0.05393 0.38073 -0.01342 0.34688 0.04746 C 0.30226 0.12732 0.24896 0.19376 0.18716 0.24954 C -0.11666 0.52315 -0.42257 0.59445 -0.77569 0.67107 C -0.82413 0.66737 -0.88107 0.697 -0.921 0.66019 C -0.94496 0.63797 -0.92239 0.58079 -0.91284 0.54422 C -0.90521 0.51482 -0.88663 0.49237 -0.871 0.46899 C -0.83177 0.40996 -0.74427 0.30163 -0.6967 0.26459 C -0.46892 0.08727 -0.27326 -0.01458 -0.01128 -0.05161 C 0.09896 -0.03819 0.22049 -0.06435 0.28872 0.07315 C 0.29861 0.09352 0.30382 0.1176 0.31129 0.13982 C 0.31285 0.172 0.31789 0.2044 0.31615 0.23658 C 0.30052 0.51991 0.08854 0.75278 -0.07569 0.8926 C -0.11771 0.92848 -0.15902 0.96714 -0.20486 0.99352 C -0.24427 1.01621 -0.28784 1.02385 -0.32899 1.03889 C -0.42361 1.03427 -0.50729 1.1007 -0.521 0.99352 C -0.50833 0.90278 -0.50243 0.82894 -0.47569 0.74422 C -0.41406 0.54862 -0.3 0.3882 -0.1967 0.2301 C -0.12656 0.12269 -0.05017 -0.02245 0.05486 -0.07731 C 0.06129 -0.03333 0.01945 0.06528 0.00643 0.0926 C -0.14201 0.40556 -0.12743 0.36019 -0.31614 0.64514 C -0.36111 0.7132 -0.39791 0.79005 -0.43871 0.86251 C -0.44479 0.87315 -0.44757 0.88681 -0.45156 0.89908 C -0.45225 0.90116 -0.45364 0.90764 -0.45312 0.90556 C -0.44149 0.84885 -0.42152 0.79514 -0.41128 0.73774 C -0.38455 0.58681 -0.37291 0.43079 -0.35642 0.27755 C -0.35052 0.22107 -0.3493 0.19376 -0.34184 0.14214 C -0.34062 0.13334 -0.33576 0.12501 -0.33698 0.11621 C -0.3375 0.11251 -0.34236 0.1176 -0.34514 0.11829 C -0.36614 0.18565 -0.39027 0.23797 -0.43246 0.29052 C -0.46198 0.32755 -0.45295 0.31991 -0.49201 0.3507 C -0.49722 0.35487 -0.5026 0.35788 -0.50798 0.36135 C -0.51059 0.36297 -0.5184 0.36806 -0.51614 0.36575 C -0.42569 0.27177 -0.246 0.19607 -0.14027 0.13982 C -0.10833 0.12292 -0.07916 0.09677 -0.0467 0.08172 C 0.01198 0.0544 0.07257 0.03589 0.13212 0.01297 C 0.19966 -0.01296 0.26684 -0.04027 0.33559 -0.05786 C 0.27466 -0.01759 0.21025 -0.00231 0.14514 0.01945 C 0.1092 0.01598 0.08594 0.02153 0.05643 0.0044 C 0.04636 -0.00138 0.03716 -0.00902 0.02743 -0.01504 C 0.02292 -0.01782 0.01459 -0.02361 0.01459 -0.02361 C -0.00451 -0.02013 0.00834 -0.02615 -3.05556E-6 -0.01504 C -0.00139 -0.01319 -0.00486 -0.01319 -0.00486 -0.01064 C -0.00486 -0.00648 -0.00156 -0.00347 -3.05556E-6 5.18519E-6 Z " pathEditMode="relative" ptsTypes="fffffffffffffffffffffffffffffffffffffffffffffffffffffffffffffffffffffffffffffffffffffffffffffffffffffffffffffffffffffffffffffffffffffffff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77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770" decel="100000"/>
                                        <p:tgtEl>
                                          <p:spTgt spid="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7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9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6" grpId="0"/>
      <p:bldP spid="7" grpId="0"/>
      <p:bldP spid="8" grpId="0"/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dirty="0" smtClean="0"/>
              <a:t>Formation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sz="4400" dirty="0" smtClean="0">
                <a:latin typeface="Arial Black" pitchFamily="34" charset="0"/>
              </a:rPr>
              <a:t>If the verb is reflexive or a VANDERTRAMPP, then use </a:t>
            </a:r>
            <a:r>
              <a:rPr lang="en-US" sz="4400" dirty="0" err="1" smtClean="0">
                <a:latin typeface="Arial Black" pitchFamily="34" charset="0"/>
              </a:rPr>
              <a:t>être</a:t>
            </a:r>
            <a:r>
              <a:rPr lang="en-US" sz="4400" dirty="0" smtClean="0">
                <a:latin typeface="Arial Black" pitchFamily="34" charset="0"/>
              </a:rPr>
              <a:t> (ser…) as the </a:t>
            </a:r>
            <a:r>
              <a:rPr lang="en-US" sz="4400" dirty="0" err="1" smtClean="0">
                <a:latin typeface="Arial Black" pitchFamily="34" charset="0"/>
              </a:rPr>
              <a:t>auxillary</a:t>
            </a:r>
            <a:r>
              <a:rPr lang="en-US" sz="4400" dirty="0" smtClean="0">
                <a:latin typeface="Arial Black" pitchFamily="34" charset="0"/>
              </a:rPr>
              <a:t> verb plus the ending. If the verb is any other verb, including </a:t>
            </a:r>
            <a:r>
              <a:rPr lang="en-US" sz="4400" dirty="0" err="1" smtClean="0">
                <a:latin typeface="Arial Black" pitchFamily="34" charset="0"/>
              </a:rPr>
              <a:t>être</a:t>
            </a:r>
            <a:r>
              <a:rPr lang="en-US" sz="4400" dirty="0" smtClean="0">
                <a:latin typeface="Arial Black" pitchFamily="34" charset="0"/>
              </a:rPr>
              <a:t>, then use </a:t>
            </a:r>
            <a:r>
              <a:rPr lang="en-US" sz="4400" dirty="0" err="1" smtClean="0">
                <a:latin typeface="Arial Black" pitchFamily="34" charset="0"/>
              </a:rPr>
              <a:t>avoir</a:t>
            </a:r>
            <a:r>
              <a:rPr lang="en-US" sz="4400" dirty="0" smtClean="0">
                <a:latin typeface="Arial Black" pitchFamily="34" charset="0"/>
              </a:rPr>
              <a:t> (</a:t>
            </a:r>
            <a:r>
              <a:rPr lang="en-US" sz="4400" dirty="0" err="1" smtClean="0">
                <a:latin typeface="Arial Black" pitchFamily="34" charset="0"/>
              </a:rPr>
              <a:t>aur</a:t>
            </a:r>
            <a:r>
              <a:rPr lang="en-US" sz="4400" dirty="0" smtClean="0">
                <a:latin typeface="Arial Black" pitchFamily="34" charset="0"/>
              </a:rPr>
              <a:t>).</a:t>
            </a:r>
            <a:endParaRPr lang="en-US" sz="4400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0000"/>
            </a:gs>
            <a:gs pos="20000">
              <a:srgbClr val="000040"/>
            </a:gs>
            <a:gs pos="50000">
              <a:srgbClr val="400040"/>
            </a:gs>
            <a:gs pos="75000">
              <a:srgbClr val="8F0040"/>
            </a:gs>
            <a:gs pos="89999">
              <a:srgbClr val="F27300"/>
            </a:gs>
            <a:gs pos="100000">
              <a:srgbClr val="FFBF00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43000"/>
            <a:ext cx="9372600" cy="5486400"/>
          </a:xfrm>
        </p:spPr>
        <p:txBody>
          <a:bodyPr>
            <a:normAutofit/>
          </a:bodyPr>
          <a:lstStyle/>
          <a:p>
            <a:pPr marL="514350" indent="-514350">
              <a:buNone/>
            </a:pPr>
            <a:r>
              <a:rPr lang="en-US" sz="2300" dirty="0" smtClean="0">
                <a:solidFill>
                  <a:schemeClr val="bg1"/>
                </a:solidFill>
                <a:latin typeface="+mj-lt"/>
              </a:rPr>
              <a:t>1. Choose correct conjugation of laver in the </a:t>
            </a:r>
            <a:r>
              <a:rPr lang="en-US" sz="2300" dirty="0" err="1" smtClean="0">
                <a:solidFill>
                  <a:schemeClr val="bg1"/>
                </a:solidFill>
                <a:latin typeface="+mj-lt"/>
              </a:rPr>
              <a:t>futur</a:t>
            </a:r>
            <a:r>
              <a:rPr lang="en-US" sz="2300" dirty="0" smtClean="0">
                <a:solidFill>
                  <a:schemeClr val="bg1"/>
                </a:solidFill>
                <a:latin typeface="+mj-lt"/>
              </a:rPr>
              <a:t> simple nous form </a:t>
            </a:r>
          </a:p>
          <a:p>
            <a:pPr marL="514350" indent="-514350">
              <a:buNone/>
            </a:pPr>
            <a:r>
              <a:rPr lang="en-US" sz="2300" dirty="0" smtClean="0">
                <a:solidFill>
                  <a:schemeClr val="bg1"/>
                </a:solidFill>
                <a:latin typeface="+mj-lt"/>
              </a:rPr>
              <a:t> 	a. </a:t>
            </a:r>
            <a:r>
              <a:rPr lang="en-US" sz="2300" dirty="0" err="1" smtClean="0">
                <a:solidFill>
                  <a:schemeClr val="bg1"/>
                </a:solidFill>
                <a:latin typeface="+mj-lt"/>
              </a:rPr>
              <a:t>laverions</a:t>
            </a:r>
            <a:r>
              <a:rPr lang="en-US" sz="2300" dirty="0" smtClean="0">
                <a:solidFill>
                  <a:schemeClr val="bg1"/>
                </a:solidFill>
                <a:latin typeface="+mj-lt"/>
              </a:rPr>
              <a:t>	b. </a:t>
            </a:r>
            <a:r>
              <a:rPr lang="en-US" sz="2300" dirty="0" err="1" smtClean="0">
                <a:solidFill>
                  <a:schemeClr val="bg1"/>
                </a:solidFill>
                <a:latin typeface="+mj-lt"/>
              </a:rPr>
              <a:t>laverons</a:t>
            </a:r>
            <a:r>
              <a:rPr lang="en-US" sz="2300" dirty="0" smtClean="0">
                <a:solidFill>
                  <a:schemeClr val="bg1"/>
                </a:solidFill>
                <a:latin typeface="+mj-lt"/>
              </a:rPr>
              <a:t> 	   c. </a:t>
            </a:r>
            <a:r>
              <a:rPr lang="en-US" sz="2300" dirty="0" err="1" smtClean="0">
                <a:solidFill>
                  <a:schemeClr val="bg1"/>
                </a:solidFill>
                <a:latin typeface="+mj-lt"/>
              </a:rPr>
              <a:t>laveons</a:t>
            </a:r>
            <a:r>
              <a:rPr lang="en-US" sz="2300" dirty="0" smtClean="0">
                <a:solidFill>
                  <a:schemeClr val="bg1"/>
                </a:solidFill>
                <a:latin typeface="+mj-lt"/>
              </a:rPr>
              <a:t> 	  d. </a:t>
            </a:r>
            <a:r>
              <a:rPr lang="en-US" sz="2300" dirty="0" err="1" smtClean="0">
                <a:solidFill>
                  <a:schemeClr val="bg1"/>
                </a:solidFill>
                <a:latin typeface="+mj-lt"/>
              </a:rPr>
              <a:t>lavons</a:t>
            </a:r>
            <a:endParaRPr lang="en-US" sz="2300" dirty="0" smtClean="0">
              <a:solidFill>
                <a:schemeClr val="bg1"/>
              </a:solidFill>
              <a:latin typeface="+mj-lt"/>
            </a:endParaRPr>
          </a:p>
          <a:p>
            <a:pPr marL="514350" indent="-514350">
              <a:buNone/>
            </a:pPr>
            <a:endParaRPr lang="en-US" sz="2300" dirty="0">
              <a:solidFill>
                <a:schemeClr val="bg1"/>
              </a:solidFill>
              <a:latin typeface="+mj-lt"/>
            </a:endParaRPr>
          </a:p>
          <a:p>
            <a:pPr marL="514350" indent="-514350">
              <a:buNone/>
            </a:pPr>
            <a:r>
              <a:rPr lang="en-US" sz="2300" dirty="0" smtClean="0">
                <a:solidFill>
                  <a:schemeClr val="bg1"/>
                </a:solidFill>
                <a:latin typeface="+mj-lt"/>
              </a:rPr>
              <a:t>2. Choose the correct conjugation of </a:t>
            </a:r>
            <a:r>
              <a:rPr lang="en-US" sz="2300" dirty="0" err="1" smtClean="0">
                <a:solidFill>
                  <a:schemeClr val="bg1"/>
                </a:solidFill>
                <a:latin typeface="+mj-lt"/>
              </a:rPr>
              <a:t>avoir</a:t>
            </a:r>
            <a:r>
              <a:rPr lang="en-US" sz="2300" dirty="0" smtClean="0">
                <a:solidFill>
                  <a:schemeClr val="bg1"/>
                </a:solidFill>
                <a:latin typeface="+mj-lt"/>
              </a:rPr>
              <a:t> in the </a:t>
            </a:r>
            <a:r>
              <a:rPr lang="en-US" sz="2300" dirty="0" err="1" smtClean="0">
                <a:solidFill>
                  <a:schemeClr val="bg1"/>
                </a:solidFill>
                <a:latin typeface="+mj-lt"/>
              </a:rPr>
              <a:t>futur</a:t>
            </a:r>
            <a:r>
              <a:rPr lang="en-US" sz="2300" dirty="0" smtClean="0">
                <a:solidFill>
                  <a:schemeClr val="bg1"/>
                </a:solidFill>
                <a:latin typeface="+mj-lt"/>
              </a:rPr>
              <a:t> simple </a:t>
            </a:r>
            <a:r>
              <a:rPr lang="en-US" sz="2300" dirty="0" err="1" smtClean="0">
                <a:solidFill>
                  <a:schemeClr val="bg1"/>
                </a:solidFill>
                <a:latin typeface="+mj-lt"/>
              </a:rPr>
              <a:t>ils</a:t>
            </a:r>
            <a:r>
              <a:rPr lang="en-US" sz="2300" dirty="0" smtClean="0">
                <a:solidFill>
                  <a:schemeClr val="bg1"/>
                </a:solidFill>
                <a:latin typeface="+mj-lt"/>
              </a:rPr>
              <a:t> form</a:t>
            </a:r>
            <a:endParaRPr lang="en-US" sz="2300" dirty="0">
              <a:solidFill>
                <a:schemeClr val="bg1"/>
              </a:solidFill>
              <a:latin typeface="+mj-lt"/>
            </a:endParaRPr>
          </a:p>
          <a:p>
            <a:pPr marL="514350" indent="-514350">
              <a:buNone/>
            </a:pPr>
            <a:r>
              <a:rPr lang="en-US" sz="2300" dirty="0" smtClean="0">
                <a:solidFill>
                  <a:schemeClr val="bg1"/>
                </a:solidFill>
                <a:latin typeface="+mj-lt"/>
              </a:rPr>
              <a:t>	a. </a:t>
            </a:r>
            <a:r>
              <a:rPr lang="en-US" sz="2300" dirty="0" err="1" smtClean="0">
                <a:solidFill>
                  <a:schemeClr val="bg1"/>
                </a:solidFill>
                <a:latin typeface="+mj-lt"/>
              </a:rPr>
              <a:t>aurent</a:t>
            </a:r>
            <a:r>
              <a:rPr lang="en-US" sz="2300" dirty="0" smtClean="0">
                <a:solidFill>
                  <a:schemeClr val="bg1"/>
                </a:solidFill>
                <a:latin typeface="+mj-lt"/>
              </a:rPr>
              <a:t> 	             b. </a:t>
            </a:r>
            <a:r>
              <a:rPr lang="en-US" sz="2300" dirty="0" err="1" smtClean="0">
                <a:solidFill>
                  <a:schemeClr val="bg1"/>
                </a:solidFill>
                <a:latin typeface="+mj-lt"/>
              </a:rPr>
              <a:t>avont</a:t>
            </a:r>
            <a:r>
              <a:rPr lang="en-US" sz="2300" dirty="0" smtClean="0">
                <a:solidFill>
                  <a:schemeClr val="bg1"/>
                </a:solidFill>
                <a:latin typeface="+mj-lt"/>
              </a:rPr>
              <a:t> 	   c. </a:t>
            </a:r>
            <a:r>
              <a:rPr lang="en-US" sz="2300" dirty="0" err="1" smtClean="0">
                <a:solidFill>
                  <a:schemeClr val="bg1"/>
                </a:solidFill>
                <a:latin typeface="+mj-lt"/>
              </a:rPr>
              <a:t>auront</a:t>
            </a:r>
            <a:r>
              <a:rPr lang="en-US" sz="2300" dirty="0" smtClean="0">
                <a:solidFill>
                  <a:schemeClr val="bg1"/>
                </a:solidFill>
                <a:latin typeface="+mj-lt"/>
              </a:rPr>
              <a:t> 	  d. </a:t>
            </a:r>
            <a:r>
              <a:rPr lang="en-US" sz="2300" dirty="0" err="1" smtClean="0">
                <a:solidFill>
                  <a:schemeClr val="bg1"/>
                </a:solidFill>
                <a:latin typeface="+mj-lt"/>
              </a:rPr>
              <a:t>avoirent</a:t>
            </a:r>
            <a:endParaRPr lang="en-US" sz="2300" dirty="0" smtClean="0">
              <a:solidFill>
                <a:schemeClr val="bg1"/>
              </a:solidFill>
              <a:latin typeface="+mj-lt"/>
            </a:endParaRPr>
          </a:p>
          <a:p>
            <a:pPr marL="514350" indent="-514350">
              <a:buNone/>
            </a:pPr>
            <a:endParaRPr lang="en-US" sz="2300" dirty="0">
              <a:solidFill>
                <a:schemeClr val="bg1"/>
              </a:solidFill>
              <a:latin typeface="+mj-lt"/>
            </a:endParaRPr>
          </a:p>
          <a:p>
            <a:pPr marL="514350" indent="-514350">
              <a:buNone/>
            </a:pPr>
            <a:r>
              <a:rPr lang="en-US" sz="2300" dirty="0" smtClean="0">
                <a:solidFill>
                  <a:schemeClr val="bg1"/>
                </a:solidFill>
                <a:latin typeface="+mj-lt"/>
              </a:rPr>
              <a:t>3. Choose the correct conjugation of laver in the </a:t>
            </a:r>
            <a:r>
              <a:rPr lang="en-US" sz="2300" dirty="0" err="1" smtClean="0">
                <a:solidFill>
                  <a:schemeClr val="bg1"/>
                </a:solidFill>
                <a:latin typeface="+mj-lt"/>
              </a:rPr>
              <a:t>futur</a:t>
            </a:r>
            <a:r>
              <a:rPr lang="en-US" sz="23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2300" dirty="0" err="1" smtClean="0">
                <a:solidFill>
                  <a:schemeClr val="bg1"/>
                </a:solidFill>
                <a:latin typeface="+mj-lt"/>
              </a:rPr>
              <a:t>antérieur</a:t>
            </a:r>
            <a:r>
              <a:rPr lang="en-US" sz="23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2300" dirty="0" err="1" smtClean="0">
                <a:solidFill>
                  <a:schemeClr val="bg1"/>
                </a:solidFill>
                <a:latin typeface="+mj-lt"/>
              </a:rPr>
              <a:t>elle</a:t>
            </a:r>
            <a:r>
              <a:rPr lang="en-US" sz="23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2300" dirty="0" smtClean="0">
                <a:solidFill>
                  <a:schemeClr val="bg1"/>
                </a:solidFill>
                <a:latin typeface="+mj-lt"/>
              </a:rPr>
              <a:t>form</a:t>
            </a:r>
          </a:p>
          <a:p>
            <a:pPr marL="514350" indent="-514350">
              <a:buNone/>
            </a:pPr>
            <a:r>
              <a:rPr lang="en-US" sz="2300" dirty="0" smtClean="0">
                <a:solidFill>
                  <a:schemeClr val="bg1"/>
                </a:solidFill>
                <a:latin typeface="+mj-lt"/>
              </a:rPr>
              <a:t>       a. </a:t>
            </a:r>
            <a:r>
              <a:rPr lang="en-US" sz="2300" dirty="0" err="1" smtClean="0">
                <a:solidFill>
                  <a:schemeClr val="bg1"/>
                </a:solidFill>
                <a:latin typeface="+mj-lt"/>
              </a:rPr>
              <a:t>aurai</a:t>
            </a:r>
            <a:r>
              <a:rPr lang="en-US" sz="23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2300" dirty="0" err="1" smtClean="0">
                <a:solidFill>
                  <a:schemeClr val="bg1"/>
                </a:solidFill>
                <a:latin typeface="+mj-lt"/>
              </a:rPr>
              <a:t>lavé</a:t>
            </a:r>
            <a:r>
              <a:rPr lang="en-US" sz="23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23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2300" dirty="0" smtClean="0">
                <a:solidFill>
                  <a:schemeClr val="bg1"/>
                </a:solidFill>
                <a:latin typeface="+mj-lt"/>
              </a:rPr>
              <a:t>          b. sera </a:t>
            </a:r>
            <a:r>
              <a:rPr lang="en-US" sz="2300" dirty="0" err="1" smtClean="0">
                <a:solidFill>
                  <a:schemeClr val="bg1"/>
                </a:solidFill>
                <a:latin typeface="+mj-lt"/>
              </a:rPr>
              <a:t>lavée</a:t>
            </a:r>
            <a:r>
              <a:rPr lang="en-US" sz="2300" dirty="0" smtClean="0">
                <a:solidFill>
                  <a:schemeClr val="bg1"/>
                </a:solidFill>
                <a:latin typeface="+mj-lt"/>
              </a:rPr>
              <a:t>        c. aura laver      d. aura </a:t>
            </a:r>
            <a:r>
              <a:rPr lang="en-US" sz="2300" dirty="0" err="1" smtClean="0">
                <a:solidFill>
                  <a:schemeClr val="bg1"/>
                </a:solidFill>
                <a:latin typeface="+mj-lt"/>
              </a:rPr>
              <a:t>lavé</a:t>
            </a:r>
            <a:endParaRPr lang="en-US" sz="2300" dirty="0" smtClean="0">
              <a:solidFill>
                <a:schemeClr val="bg1"/>
              </a:solidFill>
              <a:latin typeface="+mj-lt"/>
            </a:endParaRPr>
          </a:p>
          <a:p>
            <a:pPr marL="514350" indent="-514350">
              <a:buNone/>
            </a:pPr>
            <a:endParaRPr lang="en-US" sz="2300" dirty="0" smtClean="0">
              <a:solidFill>
                <a:schemeClr val="bg1"/>
              </a:solidFill>
              <a:latin typeface="+mj-lt"/>
            </a:endParaRPr>
          </a:p>
          <a:p>
            <a:pPr marL="514350" indent="-514350">
              <a:buNone/>
            </a:pPr>
            <a:r>
              <a:rPr lang="en-US" sz="2300" dirty="0" smtClean="0">
                <a:solidFill>
                  <a:schemeClr val="bg1"/>
                </a:solidFill>
                <a:latin typeface="+mj-lt"/>
              </a:rPr>
              <a:t>4. Choose the correct conjunction of </a:t>
            </a:r>
            <a:r>
              <a:rPr lang="en-US" sz="2300" dirty="0" err="1" smtClean="0">
                <a:solidFill>
                  <a:schemeClr val="bg1"/>
                </a:solidFill>
                <a:latin typeface="+mj-lt"/>
              </a:rPr>
              <a:t>avoir</a:t>
            </a:r>
            <a:r>
              <a:rPr lang="en-US" sz="2300" dirty="0" smtClean="0">
                <a:solidFill>
                  <a:schemeClr val="bg1"/>
                </a:solidFill>
                <a:latin typeface="+mj-lt"/>
              </a:rPr>
              <a:t> in the </a:t>
            </a:r>
            <a:r>
              <a:rPr lang="en-US" sz="2300" dirty="0" err="1" smtClean="0">
                <a:solidFill>
                  <a:schemeClr val="bg1"/>
                </a:solidFill>
                <a:latin typeface="+mj-lt"/>
              </a:rPr>
              <a:t>futur</a:t>
            </a:r>
            <a:r>
              <a:rPr lang="en-US" sz="23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2300" dirty="0" err="1" smtClean="0">
                <a:solidFill>
                  <a:schemeClr val="bg1"/>
                </a:solidFill>
                <a:latin typeface="+mj-lt"/>
              </a:rPr>
              <a:t>antérieur</a:t>
            </a:r>
            <a:r>
              <a:rPr lang="en-US" sz="2300" dirty="0" smtClean="0">
                <a:solidFill>
                  <a:schemeClr val="bg1"/>
                </a:solidFill>
                <a:latin typeface="+mj-lt"/>
              </a:rPr>
              <a:t>  </a:t>
            </a:r>
            <a:r>
              <a:rPr lang="en-US" sz="2300" dirty="0" err="1" smtClean="0">
                <a:solidFill>
                  <a:schemeClr val="bg1"/>
                </a:solidFill>
                <a:latin typeface="+mj-lt"/>
              </a:rPr>
              <a:t>vous</a:t>
            </a:r>
            <a:r>
              <a:rPr lang="en-US" sz="2300" dirty="0" smtClean="0">
                <a:solidFill>
                  <a:schemeClr val="bg1"/>
                </a:solidFill>
                <a:latin typeface="+mj-lt"/>
              </a:rPr>
              <a:t> form </a:t>
            </a:r>
          </a:p>
          <a:p>
            <a:pPr marL="514350" indent="-514350">
              <a:buNone/>
            </a:pPr>
            <a:r>
              <a:rPr lang="en-US" sz="23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2300" dirty="0" smtClean="0">
                <a:solidFill>
                  <a:schemeClr val="bg1"/>
                </a:solidFill>
                <a:latin typeface="+mj-lt"/>
              </a:rPr>
              <a:t>      a. </a:t>
            </a:r>
            <a:r>
              <a:rPr lang="en-US" sz="2300" dirty="0" err="1" smtClean="0">
                <a:solidFill>
                  <a:schemeClr val="bg1"/>
                </a:solidFill>
                <a:latin typeface="+mj-lt"/>
              </a:rPr>
              <a:t>aurez</a:t>
            </a:r>
            <a:r>
              <a:rPr lang="en-US" sz="23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2300" dirty="0" err="1" smtClean="0">
                <a:solidFill>
                  <a:schemeClr val="bg1"/>
                </a:solidFill>
                <a:latin typeface="+mj-lt"/>
              </a:rPr>
              <a:t>eu</a:t>
            </a:r>
            <a:r>
              <a:rPr lang="en-US" sz="23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23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2300" dirty="0" smtClean="0">
                <a:solidFill>
                  <a:schemeClr val="bg1"/>
                </a:solidFill>
                <a:latin typeface="+mj-lt"/>
              </a:rPr>
              <a:t>            b. </a:t>
            </a:r>
            <a:r>
              <a:rPr lang="en-US" sz="2300" dirty="0" err="1" smtClean="0">
                <a:solidFill>
                  <a:schemeClr val="bg1"/>
                </a:solidFill>
                <a:latin typeface="+mj-lt"/>
              </a:rPr>
              <a:t>serez</a:t>
            </a:r>
            <a:r>
              <a:rPr lang="en-US" sz="23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2300" dirty="0" err="1" smtClean="0">
                <a:solidFill>
                  <a:schemeClr val="bg1"/>
                </a:solidFill>
                <a:latin typeface="+mj-lt"/>
              </a:rPr>
              <a:t>eu</a:t>
            </a:r>
            <a:r>
              <a:rPr lang="en-US" sz="2300" dirty="0" smtClean="0">
                <a:solidFill>
                  <a:schemeClr val="bg1"/>
                </a:solidFill>
                <a:latin typeface="+mj-lt"/>
              </a:rPr>
              <a:t> 	  c. </a:t>
            </a:r>
            <a:r>
              <a:rPr lang="en-US" sz="2300" dirty="0" err="1" smtClean="0">
                <a:solidFill>
                  <a:schemeClr val="bg1"/>
                </a:solidFill>
                <a:latin typeface="+mj-lt"/>
              </a:rPr>
              <a:t>auriez</a:t>
            </a:r>
            <a:r>
              <a:rPr lang="en-US" sz="23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2300" dirty="0" err="1" smtClean="0">
                <a:solidFill>
                  <a:schemeClr val="bg1"/>
                </a:solidFill>
                <a:latin typeface="+mj-lt"/>
              </a:rPr>
              <a:t>eu</a:t>
            </a:r>
            <a:r>
              <a:rPr lang="en-US" sz="2300" dirty="0" smtClean="0">
                <a:solidFill>
                  <a:schemeClr val="bg1"/>
                </a:solidFill>
                <a:latin typeface="+mj-lt"/>
              </a:rPr>
              <a:t> 	  d. </a:t>
            </a:r>
            <a:r>
              <a:rPr lang="en-US" sz="2300" dirty="0" err="1" smtClean="0">
                <a:solidFill>
                  <a:schemeClr val="bg1"/>
                </a:solidFill>
                <a:latin typeface="+mj-lt"/>
              </a:rPr>
              <a:t>aurez</a:t>
            </a:r>
            <a:r>
              <a:rPr lang="en-US" sz="23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2300" dirty="0" err="1" smtClean="0">
                <a:solidFill>
                  <a:schemeClr val="bg1"/>
                </a:solidFill>
                <a:latin typeface="+mj-lt"/>
              </a:rPr>
              <a:t>ét</a:t>
            </a:r>
            <a:r>
              <a:rPr lang="en-US" sz="2300" dirty="0" err="1">
                <a:solidFill>
                  <a:schemeClr val="bg1"/>
                </a:solidFill>
                <a:latin typeface="+mj-lt"/>
              </a:rPr>
              <a:t>é</a:t>
            </a:r>
            <a:endParaRPr lang="en-US" sz="23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981200" y="228600"/>
            <a:ext cx="5029200" cy="91440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Game TIME</a:t>
            </a:r>
            <a:endParaRPr lang="en-US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7" name="Oval 6"/>
          <p:cNvSpPr/>
          <p:nvPr/>
        </p:nvSpPr>
        <p:spPr>
          <a:xfrm>
            <a:off x="2667000" y="1524000"/>
            <a:ext cx="1676400" cy="685800"/>
          </a:xfrm>
          <a:prstGeom prst="ellipse">
            <a:avLst/>
          </a:prstGeom>
          <a:noFill/>
          <a:ln w="38100">
            <a:solidFill>
              <a:srgbClr val="FF0000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572000" y="2819400"/>
            <a:ext cx="1676400" cy="609600"/>
          </a:xfrm>
          <a:prstGeom prst="ellipse">
            <a:avLst/>
          </a:prstGeom>
          <a:noFill/>
          <a:ln w="38100">
            <a:solidFill>
              <a:srgbClr val="FF0000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6553200" y="4038600"/>
            <a:ext cx="1676400" cy="609600"/>
          </a:xfrm>
          <a:prstGeom prst="ellipse">
            <a:avLst/>
          </a:prstGeom>
          <a:noFill/>
          <a:ln w="38100">
            <a:solidFill>
              <a:srgbClr val="FF0000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381000" y="5334000"/>
            <a:ext cx="1676400" cy="609600"/>
          </a:xfrm>
          <a:prstGeom prst="ellipse">
            <a:avLst/>
          </a:prstGeom>
          <a:noFill/>
          <a:ln w="38100">
            <a:solidFill>
              <a:srgbClr val="FF0000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76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8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79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8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8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8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85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8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88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8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91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8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94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8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97" dur="2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02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8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0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8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8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1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82 -0.00023 C 0.05504 0.02824 0.1224 0.00324 0.18073 -0.01898 C 0.27674 -0.05578 0.38282 -0.11041 0.44948 -0.21481 C 0.47084 -0.24815 0.48039 -0.28426 0.49323 -0.32315 C 0.49861 -0.3662 0.50365 -0.38125 0.49636 -0.42523 C 0.46389 -0.62222 0.28108 -0.74491 0.14948 -0.7919 C 0.10486 -0.80787 0.07934 -0.80787 0.03386 -0.81273 C -0.00034 -0.80486 -0.02343 -0.79629 -0.05052 -0.7669 C -0.11718 -0.58889 -0.00468 -0.41041 0.11823 -0.35023 C 0.175 -0.32245 0.22466 -0.32291 0.28386 -0.3169 C 0.33646 -0.32245 0.38976 -0.32106 0.44167 -0.33356 C 0.49028 -0.34537 0.529 -0.39791 0.56198 -0.4419 C 0.56719 -0.45926 0.57379 -0.47592 0.57761 -0.49398 C 0.57952 -0.50347 0.58021 -0.51342 0.579 -0.52315 C 0.5717 -0.59606 0.51528 -0.60347 0.47136 -0.60856 C 0.45938 -0.60717 0.44705 -0.60879 0.43542 -0.6044 C 0.40348 -0.59236 0.39809 -0.57986 0.37605 -0.55231 C 0.33959 -0.41875 0.40018 -0.33356 0.48855 -0.27106 C 0.64254 -0.16227 0.78889 -0.13866 0.95868 -0.11898 C 1.00938 -0.12106 1.06025 -0.11713 1.11042 -0.12523 C 1.13889 -0.12986 1.18577 -0.11967 1.19323 -0.15648 C 1.22066 -0.2912 1.13924 -0.36991 1.0698 -0.4169 C 0.83403 -0.57616 0.56111 -0.60347 0.30261 -0.6294 C 0.18177 -0.62801 0.06077 -0.63495 -0.05989 -0.62523 C -0.12639 -0.61991 -0.12326 -0.61666 -0.14271 -0.57315 C -0.11649 -0.47546 -0.02795 -0.44004 0.03542 -0.4044 C 0.17691 -0.32453 0.23264 -0.29444 0.39323 -0.27315 C 0.46164 -0.26412 0.53073 -0.27037 0.59948 -0.26898 C 0.69427 -0.27384 0.78924 -0.27407 0.88368 -0.28356 C 0.96042 -0.2912 0.84948 -0.36805 0.84792 -0.36898 C 0.81355 -0.38657 0.77761 -0.39791 0.74167 -0.40856 C 0.57153 -0.45879 0.58525 -0.44606 0.40105 -0.4544 C 0.37986 -0.45231 0.10469 -0.49259 0.0448 -0.3669 C 0.05782 -0.33287 0.06528 -0.29398 0.08386 -0.26481 C 0.18473 -0.10602 0.35105 -0.07569 0.4948 -0.05231 C 0.54601 -0.06273 0.58785 -0.05764 0.62761 -0.10648 C 0.63455 -0.11504 0.63386 -0.13009 0.63698 -0.1419 C 0.60087 -0.26597 0.53577 -0.33148 0.44792 -0.39815 C 0.25539 -0.54398 0.05087 -0.57639 -0.16632 -0.58356 C -0.1875 -0.57731 -0.21093 -0.5787 -0.23021 -0.56481 C -0.25885 -0.54421 -0.23593 -0.44953 -0.23333 -0.43981 C -0.2085 -0.34953 -0.19027 -0.25231 -0.14739 -0.17523 C -0.05295 -0.00578 -0.02743 0.06366 0.12136 0.1956 C 0.2191 0.28218 0.3283 0.30672 0.43855 0.34352 C 0.4974 0.32685 0.56059 0.32755 0.61511 0.29352 C 0.65973 0.26551 0.65105 0.14005 0.64167 0.10185 C 0.60677 -0.04074 0.5474 -0.13796 0.46511 -0.23981 C 0.3224 -0.41643 0.14028 -0.58796 -0.05052 -0.65648 C -0.0967 -0.67291 -0.14531 -0.67176 -0.19271 -0.6794 C -0.25573 -0.67037 -0.32048 -0.67384 -0.38177 -0.65231 C -0.39566 -0.64745 -0.4059 -0.62338 -0.40521 -0.6044 C -0.40052 -0.46389 -0.36666 -0.37384 -0.30521 -0.26481 C -0.20711 -0.09051 -0.11823 0.09097 0.02761 0.19769 C 0.10278 0.25255 0.13993 0.24746 0.21511 0.25394 C 0.25712 0.2331 0.2816 0.23056 0.31042 0.18102 C 0.32396 0.15787 0.33125 0.12963 0.34167 0.10394 C 0.34375 0.07685 0.34879 0.04977 0.34792 0.02269 C 0.3441 -0.09213 0.30695 -0.20694 0.25573 -0.29815 C 0.23959 -0.32685 0.21545 -0.36134 0.18698 -0.36898 C 0.14202 -0.36366 0.13438 -0.31528 0.10886 -0.26481 C 0.09236 -0.19352 0.06875 -0.10416 0.06511 -0.0294 C 0.06129 0.04746 0.06615 0.12477 0.06667 0.20185 C 0.0974 0.1375 0.09653 0.02431 0.10417 -0.05023 C 0.10747 -0.08217 0.10938 -0.13078 0.12136 -0.16273 C 0.12448 -0.15926 0.12674 -0.15347 0.13073 -0.15231 C 0.1915 -0.13611 0.10226 -0.19166 0.14792 -0.22315 C 0.16545 -0.23518 0.18334 -0.19953 0.20105 -0.18773 C 0.21719 -0.17708 0.2342 -0.16875 0.25087 -0.16065 C 0.31684 -0.12893 0.3849 -0.11041 0.45417 -0.10023 C 0.46198 -0.10092 0.47014 -0.09953 0.47761 -0.10231 C 0.48004 -0.10324 0.48073 -0.10787 0.4823 -0.11065 C 0.48542 -0.11551 0.48907 -0.11991 0.49167 -0.12523 C 0.51441 -0.17268 0.53004 -0.2243 0.55105 -0.27315 C 0.55938 -0.29236 0.56702 -0.30972 0.57448 -0.3294 C 0.5783 -0.33958 0.58525 -0.36065 0.58525 -0.36041 C 0.58594 -0.36551 0.58698 -0.37037 0.58698 -0.37523 C 0.58611 -0.39884 0.58386 -0.42245 0.5823 -0.44606 C 0.58108 -0.46504 0.57726 -0.50833 0.56823 -0.52315 C 0.55608 -0.54305 0.53959 -0.55602 0.52448 -0.57106 C 0.51632 -0.5794 0.51129 -0.58634 0.50105 -0.58981 C 0.48976 -0.58727 0.47934 -0.58171 0.4698 -0.57315 C 0.46563 -0.56458 0.46042 -0.55578 0.45417 -0.55023 C 0.44948 -0.54097 0.44375 -0.53287 0.44011 -0.52315 C 0.43733 -0.50139 0.43177 -0.4875 0.42136 -0.47106 C 0.41806 -0.46574 0.41632 -0.46065 0.41198 -0.45648 C 0.41007 -0.45463 0.40764 -0.45416 0.40573 -0.45231 C 0.404 -0.45069 0.40278 -0.44745 0.40105 -0.44606 C 0.39358 -0.44051 0.38403 -0.43958 0.37605 -0.43565 C 0.36511 -0.43009 0.37414 -0.43333 0.36511 -0.42731 C 0.35973 -0.42384 0.3533 -0.42453 0.34792 -0.42106 C 0.33733 -0.41412 0.34566 -0.41852 0.33073 -0.41481 C 0.30973 -0.40972 0.33993 -0.41643 0.31823 -0.40856 C 0.31164 -0.40625 0.30469 -0.40578 0.29792 -0.4044 C 0.28907 -0.40717 0.279 -0.40648 0.27136 -0.41273 C 0.26563 -0.41713 0.26528 -0.45162 0.26511 -0.4544 C 0.2665 -0.46898 0.26545 -0.48449 0.26962 -0.49815 C 0.28438 -0.54398 0.31841 -0.57037 0.34636 -0.59815 C 0.35261 -0.6044 0.35747 -0.61273 0.36355 -0.61898 C 0.39514 -0.65092 0.36719 -0.61551 0.38698 -0.6419 C 0.38768 -0.63241 0.39063 -0.5875 0.39167 -0.58356 C 0.39271 -0.58032 0.39688 -0.58217 0.39948 -0.58148 C 0.42657 -0.58426 0.43473 -0.59236 0.39948 -0.53981 C 0.27118 -0.34815 0.40834 -0.58102 0.29167 -0.39606 C 0.27709 -0.37291 0.25087 -0.32315 0.25087 -0.32291 C 0.26719 -0.31458 0.27084 -0.31065 0.29636 -0.32523 C 0.42691 -0.4 0.52761 -0.45926 0.63525 -0.57106 C 0.66337 -0.6 0.6875 -0.63495 0.71355 -0.6669 C 0.72674 -0.70092 0.75278 -0.7287 0.72448 -0.76273 C 0.71945 -0.76875 0.71094 -0.76551 0.70417 -0.7669 C 0.57778 -0.75046 0.4573 -0.69884 0.33698 -0.64606 C 0.19566 -0.58403 0.06823 -0.52685 -0.05677 -0.41898 C -0.06093 -0.40995 -0.06701 -0.40208 -0.06927 -0.3919 C -0.06996 -0.38866 -0.06701 -0.38449 -0.06458 -0.38356 C -0.05086 -0.3787 -0.03645 -0.37801 -0.02239 -0.37523 C 0.07969 -0.38842 0.18212 -0.39745 0.28386 -0.41481 C 0.35261 -0.42662 0.42084 -0.44282 0.48855 -0.46273 C 0.54549 -0.47963 0.60139 -0.50278 0.6573 -0.52523 C 0.68473 -0.53611 0.71146 -0.54977 0.73855 -0.56273 C 0.7408 -0.56389 0.74705 -0.56782 0.7448 -0.5669 C 0.71806 -0.55625 0.69132 -0.54629 0.66511 -0.53356 C 0.59844 -0.50116 0.53351 -0.46342 0.46667 -0.43148 C 0.33542 -0.36898 0.00504 -0.24259 -0.16475 -0.11481 C -0.18767 -0.09745 -0.20521 -0.06898 -0.22552 -0.04606 C -0.22448 -0.03842 -0.22621 -0.02893 -0.22239 -0.02315 C -0.2184 -0.0169 -0.21128 -0.01458 -0.20521 -0.01481 C -0.16128 -0.01736 -0.1177 -0.02592 -0.07395 -0.03148 C 0.1165 -0.08935 0.25157 -0.11366 0.42761 -0.23148 C 0.48681 -0.27106 0.53698 -0.33148 0.5915 -0.38148 C 0.60973 -0.41759 0.63473 -0.44907 0.64636 -0.48981 C 0.679 -0.60555 0.57483 -0.60139 0.52761 -0.60648 C 0.4849 -0.6037 0.44167 -0.60717 0.39948 -0.59815 C 0.26945 -0.56991 0.12466 -0.50023 0.00417 -0.43773 C -0.13524 -0.36551 -0.26406 -0.29143 -0.37396 -0.1544 C -0.37291 -0.14745 -0.375 -0.13773 -0.37083 -0.13356 C -0.33889 -0.10162 -0.23871 -0.11319 -0.22708 -0.11273 C -0.16093 -0.1162 -0.09427 -0.11157 -0.02864 -0.12315 C 0.17639 -0.15926 0.46164 -0.26227 0.63698 -0.41481 C 0.63855 -0.42245 0.64202 -0.42986 0.64167 -0.43773 C 0.6415 -0.4412 0.63802 -0.44328 0.63525 -0.44398 C 0.62361 -0.44699 0.61146 -0.44676 0.59948 -0.44815 C 0.26754 -0.40555 -0.04496 -0.34815 -0.36458 -0.21898 C -0.38507 -0.18426 -0.425 -0.15787 -0.39427 -0.11481 C -0.39027 -0.10926 -0.38281 -0.11203 -0.37708 -0.11065 C -0.27656 -0.12592 -0.17517 -0.1331 -0.07552 -0.15648 C 0.00243 -0.17477 0.07865 -0.20416 0.15417 -0.23565 C 0.22882 -0.26666 0.30243 -0.30301 0.37448 -0.34398 C 0.425 -0.37268 0.47414 -0.40625 0.52136 -0.44398 C 0.54063 -0.45949 0.55625 -0.48194 0.57275 -0.50231 C 0.57448 -0.50416 0.56875 -0.50116 0.5665 -0.50023 C 0.54115 -0.49004 0.51598 -0.47801 0.49011 -0.46898 C 0.35139 -0.42037 0.21216 -0.37384 0.07292 -0.32731 C -0.06666 -0.28055 -0.24375 -0.24653 -0.37083 -0.14815 C -0.28836 -0.13727 -0.09809 -0.20995 -0.04583 -0.2294 C 0.22275 -0.32893 0.50157 -0.44259 0.73698 -0.64606 C 0.73855 -0.65301 0.74323 -0.65995 0.74167 -0.6669 C 0.74045 -0.67222 0.73473 -0.67384 0.73073 -0.67523 C 0.70955 -0.68217 0.68837 -0.68889 0.66667 -0.6919 C 0.62049 -0.69861 0.57396 -0.70023 0.52761 -0.7044 C 0.27188 -0.69676 0.0158 -0.69328 -0.23958 -0.68148 C -0.37552 -0.67523 -0.36267 -0.7206 -0.37864 -0.65648 C -0.26024 -0.63009 -0.31736 -0.64166 -0.03645 -0.71898 C 0.06302 -0.74629 0.43733 -0.90301 0.52605 -0.94352 C 0.64983 -1.00069 0.7717 -1.06342 0.8948 -1.12315 C 0.89879 -1.125 0.9099 -1.13102 0.90573 -1.13148 C 0.88993 -1.13333 0.87448 -1.1287 0.85868 -1.12731 C 0.58056 -1.01736 0.29601 -0.9537 0.01511 -0.85856 C -0.01319 -0.83541 -0.0427 -0.81597 -0.06927 -0.78981 C -0.07152 -0.7875 -0.08211 -0.76134 -0.06927 -0.75856 C -0.046 -0.75347 -0.02239 -0.7544 0.00105 -0.75231 C 0.12813 -0.76759 0.25591 -0.77453 0.3823 -0.79815 C 0.46042 -0.81273 0.53733 -0.83958 0.61355 -0.86666 C 0.70973 -0.90139 0.80417 -0.94467 0.89948 -0.98356 C 0.90469 -0.98565 0.91893 -0.99444 0.91355 -0.99375 C 0.74497 -0.97407 0.58473 -0.88657 0.42136 -0.82731 C 0.23212 -0.75856 0.09462 -0.69791 -0.05208 -0.52731 C -0.05416 -0.50856 -0.06007 -0.48981 -0.05833 -0.47106 C -0.05764 -0.46412 -0.05069 -0.46111 -0.04583 -0.45856 C -0.01927 -0.44444 0.0073 -0.42986 0.03542 -0.42106 C 0.23837 -0.35717 0.23733 -0.37083 0.45105 -0.35648 C 0.60625 -0.36065 0.76181 -0.38426 0.91667 -0.36898 C 0.97466 -0.36319 0.80226 -0.33935 0.7448 -0.32731 C 0.67552 -0.31273 0.60643 -0.29722 0.53698 -0.28356 C 0.02917 -0.18426 0.54844 -0.29375 0.0948 -0.19606 C 0.05365 -0.17453 0.01094 -0.15787 -0.02864 -0.13148 C -0.04757 -0.11898 -0.05277 -0.09282 -0.03489 -0.07523 C -0.01475 -0.05555 0.00764 -0.03981 0.03073 -0.02731 C 0.07188 -0.00509 0.11355 0.01875 0.1573 0.02894 C 0.32691 0.06852 0.43611 0.07269 0.5915 0.0831 C 0.60886 0.08241 0.65695 0.09468 0.64323 0.08102 C 0.62778 0.06551 0.60452 0.08056 0.58525 0.07685 C 0.48525 0.05764 0.38542 0.03357 0.28525 0.01227 C 0.18664 -0.00879 0.08507 -0.02291 -0.01319 -0.04815 C -0.00937 -0.04884 -0.00555 -0.04861 -0.00208 -0.05023 C 0.00712 -0.0544 0.00417 -0.05532 0.00886 -0.06273 C 0.0132 -0.06967 0.02066 -0.07639 0.02605 -0.08148 C 0.0283 -0.08379 0.03125 -0.08541 0.03386 -0.08773 C 0.0375 -0.09097 0.0448 -0.09815 0.0448 -0.09791 " pathEditMode="relative" rAng="0" ptsTypes="ffffffffffffffffffffffffffffffffffffffffffffffffffffffffffffffffffffffffffffffffffffffffffffffffffffffffffffffffffffffffffffffffffffffffffffffffffffffffffffffffffffffffffffffffffffffffffffffffffffA">
                                      <p:cBhvr>
                                        <p:cTn id="12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02" y="-39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8" presetClass="exit" presetSubtype="16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26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/>
      <p:bldP spid="4" grpId="1" build="allAtOnce"/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  <p:bldP spid="10" grpId="0" animBg="1"/>
      <p:bldP spid="10" grpId="1" animBg="1"/>
      <p:bldP spid="10" grpId="2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297</TotalTime>
  <Words>304</Words>
  <Application>Microsoft Office PowerPoint</Application>
  <PresentationFormat>On-screen Show (4:3)</PresentationFormat>
  <Paragraphs>63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Flow</vt:lpstr>
      <vt:lpstr>Slide 1</vt:lpstr>
      <vt:lpstr>Qu’est-ce que c’est?</vt:lpstr>
      <vt:lpstr>How to form it</vt:lpstr>
      <vt:lpstr>Examples</vt:lpstr>
      <vt:lpstr>Common Irregular Verbs in the Futur simple</vt:lpstr>
      <vt:lpstr>Slide 6</vt:lpstr>
      <vt:lpstr>Futur Anterier</vt:lpstr>
      <vt:lpstr>Formation</vt:lpstr>
      <vt:lpstr>Slide 9</vt:lpstr>
      <vt:lpstr>Slide 10</vt:lpstr>
    </vt:vector>
  </TitlesOfParts>
  <Company>RJT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 Futur, et futur anterier</dc:title>
  <dc:creator>student1</dc:creator>
  <cp:lastModifiedBy>teacher1</cp:lastModifiedBy>
  <cp:revision>27</cp:revision>
  <dcterms:created xsi:type="dcterms:W3CDTF">2013-06-18T15:08:58Z</dcterms:created>
  <dcterms:modified xsi:type="dcterms:W3CDTF">2013-06-20T14:55:40Z</dcterms:modified>
</cp:coreProperties>
</file>