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32"/>
  </p:notesMasterIdLst>
  <p:sldIdLst>
    <p:sldId id="256" r:id="rId2"/>
    <p:sldId id="271" r:id="rId3"/>
    <p:sldId id="260" r:id="rId4"/>
    <p:sldId id="259" r:id="rId5"/>
    <p:sldId id="261" r:id="rId6"/>
    <p:sldId id="262" r:id="rId7"/>
    <p:sldId id="257" r:id="rId8"/>
    <p:sldId id="272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64" r:id="rId20"/>
    <p:sldId id="267" r:id="rId21"/>
    <p:sldId id="268" r:id="rId22"/>
    <p:sldId id="269" r:id="rId23"/>
    <p:sldId id="273" r:id="rId24"/>
    <p:sldId id="285" r:id="rId25"/>
    <p:sldId id="286" r:id="rId26"/>
    <p:sldId id="287" r:id="rId27"/>
    <p:sldId id="288" r:id="rId28"/>
    <p:sldId id="289" r:id="rId29"/>
    <p:sldId id="290" r:id="rId30"/>
    <p:sldId id="29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91DC7-0E5A-4089-BE92-4971CD849CC2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5DD5B-6F95-4195-A7A2-6281CB41AF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6392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5DD5B-6F95-4195-A7A2-6281CB41AF7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1E786-8B33-4972-A90B-7F7468B54B1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39093DC-1D22-47B5-B1BF-6B678A5F841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A1E32B7-30F2-4DBC-A5D7-4D8505D2BB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93DC-1D22-47B5-B1BF-6B678A5F841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E32B7-30F2-4DBC-A5D7-4D8505D2BB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93DC-1D22-47B5-B1BF-6B678A5F841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E32B7-30F2-4DBC-A5D7-4D8505D2BB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93DC-1D22-47B5-B1BF-6B678A5F841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E32B7-30F2-4DBC-A5D7-4D8505D2BB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39093DC-1D22-47B5-B1BF-6B678A5F841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A1E32B7-30F2-4DBC-A5D7-4D8505D2BB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93DC-1D22-47B5-B1BF-6B678A5F841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E32B7-30F2-4DBC-A5D7-4D8505D2BB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93DC-1D22-47B5-B1BF-6B678A5F841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E32B7-30F2-4DBC-A5D7-4D8505D2BB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93DC-1D22-47B5-B1BF-6B678A5F841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E32B7-30F2-4DBC-A5D7-4D8505D2BB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93DC-1D22-47B5-B1BF-6B678A5F841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E32B7-30F2-4DBC-A5D7-4D8505D2BB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93DC-1D22-47B5-B1BF-6B678A5F841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E32B7-30F2-4DBC-A5D7-4D8505D2BB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93DC-1D22-47B5-B1BF-6B678A5F841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E32B7-30F2-4DBC-A5D7-4D8505D2BB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39093DC-1D22-47B5-B1BF-6B678A5F841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1E32B7-30F2-4DBC-A5D7-4D8505D2BB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french.about.com/od/grammar/a/etreverbs.htm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L’Indactif</a:t>
            </a:r>
            <a:r>
              <a:rPr lang="en-US" dirty="0" smtClean="0"/>
              <a:t>: </a:t>
            </a:r>
            <a:r>
              <a:rPr lang="en-US" dirty="0" err="1" smtClean="0"/>
              <a:t>l’imparfait</a:t>
            </a:r>
            <a:r>
              <a:rPr lang="en-US" dirty="0" smtClean="0"/>
              <a:t>, le plus-</a:t>
            </a:r>
            <a:r>
              <a:rPr lang="en-US" dirty="0" err="1" smtClean="0"/>
              <a:t>que</a:t>
            </a:r>
            <a:r>
              <a:rPr lang="en-US" dirty="0" smtClean="0"/>
              <a:t> parfait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By: Meredith, Lily, and Caroline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447800"/>
            <a:ext cx="61722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The correct answer is</a:t>
            </a:r>
            <a:r>
              <a:rPr lang="en-US" dirty="0" smtClean="0">
                <a:latin typeface="+mj-lt"/>
              </a:rPr>
              <a:t>…</a:t>
            </a:r>
          </a:p>
          <a:p>
            <a:endParaRPr lang="en-US" dirty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r>
              <a:rPr lang="en-US" dirty="0">
                <a:latin typeface="+mj-lt"/>
              </a:rPr>
              <a:t>	</a:t>
            </a:r>
            <a:r>
              <a:rPr lang="en-US" dirty="0" smtClean="0">
                <a:latin typeface="+mj-lt"/>
              </a:rPr>
              <a:t>		</a:t>
            </a:r>
            <a:r>
              <a:rPr lang="en-US" sz="12000" dirty="0">
                <a:latin typeface="+mj-lt"/>
              </a:rPr>
              <a:t> </a:t>
            </a:r>
            <a:r>
              <a:rPr lang="en-US" sz="12000" dirty="0" smtClean="0">
                <a:latin typeface="+mj-lt"/>
              </a:rPr>
              <a:t> </a:t>
            </a:r>
            <a:r>
              <a:rPr lang="en-US" sz="15000" dirty="0" smtClean="0">
                <a:latin typeface="+mj-lt"/>
              </a:rPr>
              <a:t>(a)</a:t>
            </a:r>
            <a:endParaRPr lang="en-US" sz="15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+mj-lt"/>
              </a:rPr>
              <a:t>Il- </a:t>
            </a:r>
            <a:r>
              <a:rPr lang="en-US" sz="7200" dirty="0" err="1" smtClean="0">
                <a:latin typeface="+mj-lt"/>
              </a:rPr>
              <a:t>Parler</a:t>
            </a:r>
            <a:endParaRPr lang="en-US" sz="7200" dirty="0" smtClean="0">
              <a:latin typeface="+mj-lt"/>
            </a:endParaRPr>
          </a:p>
          <a:p>
            <a:pPr marL="731520" lvl="1" indent="-457200">
              <a:buNone/>
            </a:pPr>
            <a:r>
              <a:rPr lang="en-US" sz="7200" dirty="0" smtClean="0">
                <a:latin typeface="+mj-lt"/>
              </a:rPr>
              <a:t>	(a)Parle</a:t>
            </a:r>
          </a:p>
          <a:p>
            <a:pPr marL="731520" lvl="1" indent="-457200">
              <a:buNone/>
            </a:pPr>
            <a:r>
              <a:rPr lang="en-US" sz="7200" dirty="0" smtClean="0">
                <a:latin typeface="+mj-lt"/>
              </a:rPr>
              <a:t>	(b)</a:t>
            </a:r>
            <a:r>
              <a:rPr lang="en-US" sz="7200" dirty="0" err="1" smtClean="0">
                <a:latin typeface="+mj-lt"/>
              </a:rPr>
              <a:t>Parlait</a:t>
            </a:r>
            <a:r>
              <a:rPr lang="en-US" sz="7200" dirty="0" smtClean="0">
                <a:latin typeface="+mj-lt"/>
              </a:rPr>
              <a:t> </a:t>
            </a:r>
          </a:p>
          <a:p>
            <a:pPr marL="731520" lvl="1" indent="-457200">
              <a:buNone/>
            </a:pPr>
            <a:r>
              <a:rPr lang="en-US" sz="7200" dirty="0" smtClean="0">
                <a:latin typeface="+mj-lt"/>
              </a:rPr>
              <a:t>	(c)</a:t>
            </a:r>
            <a:r>
              <a:rPr lang="en-US" sz="7200" dirty="0" err="1" smtClean="0">
                <a:latin typeface="+mj-lt"/>
              </a:rPr>
              <a:t>Parlais</a:t>
            </a:r>
            <a:endParaRPr lang="en-US" sz="72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1219200"/>
            <a:ext cx="70104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The correct answer is…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	</a:t>
            </a:r>
            <a:r>
              <a:rPr lang="en-US" dirty="0" smtClean="0">
                <a:latin typeface="+mj-lt"/>
              </a:rPr>
              <a:t>		            </a:t>
            </a:r>
          </a:p>
          <a:p>
            <a:r>
              <a:rPr lang="en-US" sz="15000" dirty="0">
                <a:latin typeface="+mj-lt"/>
              </a:rPr>
              <a:t>	</a:t>
            </a:r>
            <a:r>
              <a:rPr lang="en-US" sz="15000" dirty="0" smtClean="0">
                <a:latin typeface="+mj-lt"/>
              </a:rPr>
              <a:t>		  (b)</a:t>
            </a:r>
            <a:endParaRPr lang="en-US" sz="15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+mj-lt"/>
              </a:rPr>
              <a:t>Je –</a:t>
            </a:r>
            <a:r>
              <a:rPr lang="en-US" sz="7200" dirty="0" err="1" smtClean="0">
                <a:latin typeface="+mj-lt"/>
              </a:rPr>
              <a:t>regarder</a:t>
            </a:r>
            <a:endParaRPr lang="en-US" sz="7200" dirty="0" smtClean="0">
              <a:latin typeface="+mj-lt"/>
            </a:endParaRPr>
          </a:p>
          <a:p>
            <a:pPr lvl="1">
              <a:buNone/>
            </a:pPr>
            <a:r>
              <a:rPr lang="en-US" sz="7200" dirty="0" smtClean="0">
                <a:latin typeface="+mj-lt"/>
              </a:rPr>
              <a:t>	(a) </a:t>
            </a:r>
            <a:r>
              <a:rPr lang="en-US" sz="7200" dirty="0" err="1" smtClean="0">
                <a:latin typeface="+mj-lt"/>
              </a:rPr>
              <a:t>Regardé</a:t>
            </a:r>
            <a:endParaRPr lang="en-US" sz="7200" dirty="0" smtClean="0">
              <a:latin typeface="+mj-lt"/>
            </a:endParaRPr>
          </a:p>
          <a:p>
            <a:pPr lvl="1">
              <a:buNone/>
            </a:pPr>
            <a:r>
              <a:rPr lang="en-US" sz="7200" dirty="0" smtClean="0">
                <a:latin typeface="+mj-lt"/>
              </a:rPr>
              <a:t>	(b) </a:t>
            </a:r>
            <a:r>
              <a:rPr lang="en-US" sz="7200" dirty="0" err="1" smtClean="0">
                <a:latin typeface="+mj-lt"/>
              </a:rPr>
              <a:t>Regardais</a:t>
            </a:r>
            <a:endParaRPr lang="en-US" sz="7200" dirty="0" smtClean="0">
              <a:latin typeface="+mj-lt"/>
            </a:endParaRPr>
          </a:p>
          <a:p>
            <a:pPr lvl="1">
              <a:buNone/>
            </a:pPr>
            <a:r>
              <a:rPr lang="en-US" sz="7200" dirty="0" smtClean="0">
                <a:latin typeface="+mj-lt"/>
              </a:rPr>
              <a:t>	(c) </a:t>
            </a:r>
            <a:r>
              <a:rPr lang="en-US" sz="7200" dirty="0" err="1" smtClean="0">
                <a:latin typeface="+mj-lt"/>
              </a:rPr>
              <a:t>Regardait</a:t>
            </a:r>
            <a:endParaRPr lang="en-US" sz="7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1447800"/>
            <a:ext cx="6705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The correct answer is…</a:t>
            </a:r>
          </a:p>
          <a:p>
            <a:endParaRPr lang="en-US" dirty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r>
              <a:rPr lang="en-US" sz="15000" dirty="0" smtClean="0">
                <a:latin typeface="+mj-lt"/>
              </a:rPr>
              <a:t>      (b)</a:t>
            </a:r>
            <a:endParaRPr lang="en-US" sz="15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7200" dirty="0" err="1" smtClean="0">
                <a:latin typeface="+mj-lt"/>
              </a:rPr>
              <a:t>Tu</a:t>
            </a:r>
            <a:r>
              <a:rPr lang="en-US" sz="7200" dirty="0" smtClean="0">
                <a:latin typeface="+mj-lt"/>
              </a:rPr>
              <a:t>- aimer</a:t>
            </a:r>
          </a:p>
          <a:p>
            <a:pPr lvl="1">
              <a:buNone/>
            </a:pPr>
            <a:r>
              <a:rPr lang="en-US" sz="7200" dirty="0" smtClean="0">
                <a:latin typeface="+mj-lt"/>
              </a:rPr>
              <a:t>	(a) </a:t>
            </a:r>
            <a:r>
              <a:rPr lang="en-US" sz="7200" dirty="0" err="1" smtClean="0">
                <a:latin typeface="+mj-lt"/>
              </a:rPr>
              <a:t>aimé</a:t>
            </a:r>
            <a:endParaRPr lang="en-US" sz="7200" dirty="0" smtClean="0">
              <a:latin typeface="+mj-lt"/>
            </a:endParaRPr>
          </a:p>
          <a:p>
            <a:pPr lvl="1">
              <a:buNone/>
            </a:pPr>
            <a:r>
              <a:rPr lang="en-US" sz="7200" dirty="0" smtClean="0">
                <a:latin typeface="+mj-lt"/>
              </a:rPr>
              <a:t>	(b) </a:t>
            </a:r>
            <a:r>
              <a:rPr lang="en-US" sz="7200" dirty="0" err="1" smtClean="0">
                <a:latin typeface="+mj-lt"/>
              </a:rPr>
              <a:t>Aimait</a:t>
            </a:r>
            <a:endParaRPr lang="en-US" sz="7200" dirty="0" smtClean="0">
              <a:latin typeface="+mj-lt"/>
            </a:endParaRPr>
          </a:p>
          <a:p>
            <a:pPr lvl="1">
              <a:buNone/>
            </a:pPr>
            <a:r>
              <a:rPr lang="en-US" sz="7200" dirty="0" smtClean="0">
                <a:latin typeface="+mj-lt"/>
              </a:rPr>
              <a:t>	(c) </a:t>
            </a:r>
            <a:r>
              <a:rPr lang="en-US" sz="7200" dirty="0" err="1" smtClean="0">
                <a:latin typeface="+mj-lt"/>
              </a:rPr>
              <a:t>Aimais</a:t>
            </a:r>
            <a:r>
              <a:rPr lang="en-US" sz="7200" dirty="0" smtClean="0">
                <a:latin typeface="+mj-lt"/>
              </a:rPr>
              <a:t> </a:t>
            </a:r>
            <a:endParaRPr lang="en-US" sz="7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1447800"/>
            <a:ext cx="6172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The correct answer is…</a:t>
            </a:r>
          </a:p>
          <a:p>
            <a:r>
              <a:rPr lang="en-US" dirty="0">
                <a:latin typeface="+mj-lt"/>
              </a:rPr>
              <a:t>	</a:t>
            </a:r>
            <a:endParaRPr lang="en-US" dirty="0" smtClean="0">
              <a:latin typeface="+mj-lt"/>
            </a:endParaRPr>
          </a:p>
          <a:p>
            <a:r>
              <a:rPr lang="en-US" sz="15000" dirty="0">
                <a:latin typeface="+mj-lt"/>
              </a:rPr>
              <a:t>	</a:t>
            </a:r>
            <a:r>
              <a:rPr lang="en-US" sz="15000" dirty="0" smtClean="0">
                <a:latin typeface="+mj-lt"/>
              </a:rPr>
              <a:t>		 (c) </a:t>
            </a:r>
            <a:endParaRPr lang="en-US" sz="15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7200" dirty="0" err="1" smtClean="0"/>
              <a:t>Vous</a:t>
            </a:r>
            <a:r>
              <a:rPr lang="en-US" sz="7200" dirty="0" smtClean="0"/>
              <a:t>- </a:t>
            </a:r>
            <a:r>
              <a:rPr lang="en-US" sz="7200" dirty="0" err="1" smtClean="0"/>
              <a:t>jouer</a:t>
            </a:r>
            <a:endParaRPr lang="en-US" sz="7200" dirty="0" smtClean="0"/>
          </a:p>
          <a:p>
            <a:pPr marL="731520" lvl="1" indent="-457200">
              <a:buNone/>
            </a:pPr>
            <a:r>
              <a:rPr lang="en-US" sz="7200" dirty="0" smtClean="0"/>
              <a:t>	(a) </a:t>
            </a:r>
            <a:r>
              <a:rPr lang="en-US" sz="7200" dirty="0" err="1" smtClean="0"/>
              <a:t>Jouiez</a:t>
            </a:r>
            <a:endParaRPr lang="en-US" sz="7200" dirty="0" smtClean="0"/>
          </a:p>
          <a:p>
            <a:pPr marL="731520" lvl="1" indent="-457200">
              <a:buNone/>
            </a:pPr>
            <a:r>
              <a:rPr lang="en-US" sz="7200" dirty="0" smtClean="0"/>
              <a:t>	(b) </a:t>
            </a:r>
            <a:r>
              <a:rPr lang="en-US" sz="7200" dirty="0" err="1" smtClean="0"/>
              <a:t>Jouez</a:t>
            </a:r>
            <a:endParaRPr lang="en-US" sz="7200" dirty="0" smtClean="0"/>
          </a:p>
          <a:p>
            <a:pPr marL="731520" lvl="1" indent="-457200">
              <a:buNone/>
            </a:pPr>
            <a:r>
              <a:rPr lang="en-US" sz="7200" dirty="0" smtClean="0"/>
              <a:t>	(c) </a:t>
            </a:r>
            <a:r>
              <a:rPr lang="en-US" sz="7200" dirty="0" err="1" smtClean="0"/>
              <a:t>Jouions</a:t>
            </a:r>
            <a:endParaRPr lang="en-US" sz="7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676400"/>
            <a:ext cx="51054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correct answer is…</a:t>
            </a:r>
          </a:p>
          <a:p>
            <a:endParaRPr lang="en-US" dirty="0"/>
          </a:p>
          <a:p>
            <a:r>
              <a:rPr lang="en-US" dirty="0" smtClean="0"/>
              <a:t>		</a:t>
            </a:r>
          </a:p>
          <a:p>
            <a:r>
              <a:rPr lang="en-US" sz="15000" dirty="0"/>
              <a:t>	</a:t>
            </a:r>
            <a:r>
              <a:rPr lang="en-US" sz="15000" dirty="0" smtClean="0"/>
              <a:t>	 (a)</a:t>
            </a:r>
            <a:endParaRPr lang="en-US" sz="1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Le Plus-</a:t>
            </a:r>
            <a:r>
              <a:rPr lang="en-US" dirty="0" err="1" smtClean="0"/>
              <a:t>Que</a:t>
            </a:r>
            <a:r>
              <a:rPr lang="en-US" dirty="0" smtClean="0"/>
              <a:t>-Parfait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>
            <a:spLocks noChangeShapeType="1"/>
          </p:cNvSpPr>
          <p:nvPr/>
        </p:nvSpPr>
        <p:spPr bwMode="auto">
          <a:xfrm>
            <a:off x="228600" y="2971800"/>
            <a:ext cx="861060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676400" y="3733800"/>
            <a:ext cx="1219200" cy="990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doni MT" pitchFamily="18" charset="0"/>
                <a:ea typeface="Calibri" pitchFamily="34" charset="0"/>
                <a:cs typeface="Times New Roman" pitchFamily="18" charset="0"/>
              </a:rPr>
              <a:t>L’indicatif: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doni MT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doni MT" pitchFamily="18" charset="0"/>
                <a:ea typeface="Calibri" pitchFamily="34" charset="0"/>
                <a:cs typeface="Times New Roman" pitchFamily="18" charset="0"/>
              </a:rPr>
              <a:t>Le future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doni MT" pitchFamily="18" charset="0"/>
                <a:ea typeface="Calibri" pitchFamily="34" charset="0"/>
                <a:cs typeface="Times New Roman" pitchFamily="18" charset="0"/>
              </a:rPr>
              <a:t>antérieur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doni MT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772180"/>
            <a:ext cx="4923977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doni MT" pitchFamily="18" charset="0"/>
                <a:ea typeface="Arial Unicode MS" pitchFamily="34" charset="-128"/>
                <a:cs typeface="Arial Unicode MS" pitchFamily="34" charset="-128"/>
              </a:rPr>
              <a:t>L’indicatif</a:t>
            </a:r>
            <a:r>
              <a:rPr kumimoji="0" lang="en-US" sz="4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doni MT" pitchFamily="18" charset="0"/>
                <a:ea typeface="Arial Unicode MS" pitchFamily="34" charset="-128"/>
                <a:cs typeface="Arial Unicode MS" pitchFamily="34" charset="-128"/>
              </a:rPr>
              <a:t> Timeline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doni MT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doni MT" pitchFamily="18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2064351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doni MT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doni MT" pitchFamily="18" charset="0"/>
                <a:ea typeface="Calibri" pitchFamily="34" charset="0"/>
                <a:cs typeface="Times New Roman" pitchFamily="18" charset="0"/>
              </a:rPr>
              <a:t>Futur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doni MT" pitchFamily="18" charset="0"/>
                <a:ea typeface="Calibri" pitchFamily="34" charset="0"/>
                <a:cs typeface="Times New Roman" pitchFamily="18" charset="0"/>
              </a:rPr>
              <a:t>                                                Present                                                   Passé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doni MT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					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62600" y="3124200"/>
            <a:ext cx="129540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Bodoni MT" pitchFamily="18" charset="0"/>
              </a:rPr>
              <a:t>L’indicatif: </a:t>
            </a:r>
            <a:r>
              <a:rPr lang="en-US" dirty="0" err="1" smtClean="0">
                <a:latin typeface="Bodoni MT" pitchFamily="18" charset="0"/>
              </a:rPr>
              <a:t>L’imparfait</a:t>
            </a:r>
            <a:endParaRPr lang="en-US" dirty="0">
              <a:latin typeface="Bodoni MT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3124200"/>
            <a:ext cx="1295400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Bodoni MT" pitchFamily="18" charset="0"/>
              </a:rPr>
              <a:t>L’indicatif: Le </a:t>
            </a:r>
            <a:r>
              <a:rPr lang="en-US" dirty="0" err="1" smtClean="0">
                <a:latin typeface="Bodoni MT" pitchFamily="18" charset="0"/>
              </a:rPr>
              <a:t>futur</a:t>
            </a:r>
            <a:r>
              <a:rPr lang="en-US" dirty="0" smtClean="0">
                <a:latin typeface="Bodoni MT" pitchFamily="18" charset="0"/>
              </a:rPr>
              <a:t> simple</a:t>
            </a:r>
            <a:endParaRPr lang="en-US" dirty="0">
              <a:latin typeface="Bodoni MT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4800" y="3352801"/>
            <a:ext cx="1219200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Bodoni MT" pitchFamily="18" charset="0"/>
              </a:rPr>
              <a:t>L’indicatif :  Le </a:t>
            </a:r>
            <a:r>
              <a:rPr lang="en-US" dirty="0" err="1" smtClean="0">
                <a:latin typeface="Bodoni MT" pitchFamily="18" charset="0"/>
              </a:rPr>
              <a:t>présent</a:t>
            </a:r>
            <a:endParaRPr lang="en-US" dirty="0">
              <a:latin typeface="Bodoni MT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38800" y="4343400"/>
            <a:ext cx="1219200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Bodoni MT" pitchFamily="18" charset="0"/>
              </a:rPr>
              <a:t>L’indicatif: le passé </a:t>
            </a:r>
            <a:r>
              <a:rPr lang="en-US" dirty="0" err="1" smtClean="0">
                <a:latin typeface="Bodoni MT" pitchFamily="18" charset="0"/>
              </a:rPr>
              <a:t>composé</a:t>
            </a:r>
            <a:endParaRPr lang="en-US" dirty="0">
              <a:latin typeface="Bodoni MT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10400" y="3505200"/>
            <a:ext cx="1143000" cy="1219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>
                <a:latin typeface="Bodoni MT" pitchFamily="18" charset="0"/>
              </a:rPr>
              <a:t>L’indicatif</a:t>
            </a:r>
            <a:r>
              <a:rPr lang="en-US" dirty="0" smtClean="0">
                <a:latin typeface="Bodoni MT" pitchFamily="18" charset="0"/>
              </a:rPr>
              <a:t>: Le plus-</a:t>
            </a:r>
            <a:r>
              <a:rPr lang="en-US" dirty="0" err="1" smtClean="0">
                <a:latin typeface="Bodoni MT" pitchFamily="18" charset="0"/>
              </a:rPr>
              <a:t>que</a:t>
            </a:r>
            <a:r>
              <a:rPr lang="en-US" dirty="0" smtClean="0">
                <a:latin typeface="Bodoni MT" pitchFamily="18" charset="0"/>
              </a:rPr>
              <a:t>-parfait</a:t>
            </a:r>
            <a:endParaRPr lang="en-US" dirty="0">
              <a:latin typeface="Bodoni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/>
            <a:r>
              <a:rPr lang="en-US" dirty="0" smtClean="0"/>
              <a:t>It is used to indicate and action in the past that occurred before another action in the past.</a:t>
            </a:r>
          </a:p>
          <a:p>
            <a:pPr marL="514350" indent="-514350"/>
            <a:endParaRPr lang="en-US" dirty="0" smtClean="0"/>
          </a:p>
          <a:p>
            <a:pPr marL="514350" indent="-514350"/>
            <a:r>
              <a:rPr lang="en-US" dirty="0" smtClean="0"/>
              <a:t>Example:</a:t>
            </a:r>
          </a:p>
          <a:p>
            <a:pPr marL="788670" lvl="1" indent="-514350"/>
            <a:r>
              <a:rPr lang="fr-FR" i="1" dirty="0" smtClean="0"/>
              <a:t>Il n'avait pas mangé avant de faire ses devoirs.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   He </a:t>
            </a:r>
            <a:r>
              <a:rPr lang="fr-FR" dirty="0" err="1" smtClean="0"/>
              <a:t>hadn't</a:t>
            </a:r>
            <a:r>
              <a:rPr lang="fr-FR" dirty="0" smtClean="0"/>
              <a:t> </a:t>
            </a:r>
            <a:r>
              <a:rPr lang="fr-FR" dirty="0" err="1" smtClean="0"/>
              <a:t>eaten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</a:t>
            </a:r>
            <a:r>
              <a:rPr lang="fr-FR" dirty="0" err="1" smtClean="0"/>
              <a:t>doing</a:t>
            </a:r>
            <a:r>
              <a:rPr lang="fr-FR" dirty="0" smtClean="0"/>
              <a:t> </a:t>
            </a:r>
            <a:r>
              <a:rPr lang="fr-FR" dirty="0" err="1" smtClean="0"/>
              <a:t>his</a:t>
            </a:r>
            <a:r>
              <a:rPr lang="fr-FR" dirty="0" smtClean="0"/>
              <a:t> </a:t>
            </a:r>
            <a:r>
              <a:rPr lang="fr-FR" dirty="0" err="1" smtClean="0"/>
              <a:t>homework</a:t>
            </a:r>
            <a:r>
              <a:rPr lang="fr-FR" dirty="0" smtClean="0"/>
              <a:t>.</a:t>
            </a:r>
          </a:p>
          <a:p>
            <a:pPr marL="788670" lvl="1" indent="-514350"/>
            <a:r>
              <a:rPr lang="fr-FR" dirty="0" smtClean="0"/>
              <a:t>Je m’étais lavée avant que je me suis couchée. </a:t>
            </a:r>
          </a:p>
          <a:p>
            <a:pPr marL="788670" lvl="1" indent="-514350">
              <a:buNone/>
            </a:pPr>
            <a:r>
              <a:rPr lang="fr-FR" dirty="0" smtClean="0"/>
              <a:t>		 I </a:t>
            </a:r>
            <a:r>
              <a:rPr lang="fr-FR" dirty="0" err="1" smtClean="0"/>
              <a:t>took</a:t>
            </a:r>
            <a:r>
              <a:rPr lang="fr-FR" dirty="0" smtClean="0"/>
              <a:t> a </a:t>
            </a:r>
            <a:r>
              <a:rPr lang="fr-FR" dirty="0" err="1" smtClean="0"/>
              <a:t>shower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I </a:t>
            </a:r>
            <a:r>
              <a:rPr lang="fr-FR" dirty="0" err="1" smtClean="0"/>
              <a:t>had</a:t>
            </a:r>
            <a:r>
              <a:rPr lang="fr-FR" dirty="0" smtClean="0"/>
              <a:t> gone to </a:t>
            </a:r>
            <a:r>
              <a:rPr lang="fr-FR" dirty="0" err="1" smtClean="0"/>
              <a:t>bed</a:t>
            </a:r>
            <a:r>
              <a:rPr lang="fr-FR" dirty="0" smtClean="0"/>
              <a:t>.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	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62400" y="2286000"/>
            <a:ext cx="91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+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533465"/>
            <a:ext cx="46482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r>
              <a:rPr lang="fr-FR" sz="3200" dirty="0" err="1" smtClean="0"/>
              <a:t>Helping</a:t>
            </a:r>
            <a:r>
              <a:rPr lang="fr-FR" sz="3200" dirty="0" smtClean="0"/>
              <a:t> </a:t>
            </a:r>
            <a:r>
              <a:rPr lang="fr-FR" sz="3200" dirty="0" err="1" smtClean="0"/>
              <a:t>Verb</a:t>
            </a:r>
            <a:r>
              <a:rPr lang="fr-FR" sz="3200" dirty="0" smtClean="0"/>
              <a:t> </a:t>
            </a:r>
          </a:p>
          <a:p>
            <a:r>
              <a:rPr lang="fr-FR" sz="3200" dirty="0" smtClean="0"/>
              <a:t>       </a:t>
            </a:r>
            <a:r>
              <a:rPr lang="fr-FR" sz="2800" dirty="0" smtClean="0"/>
              <a:t>-</a:t>
            </a:r>
            <a:r>
              <a:rPr lang="fr-FR" sz="2800" dirty="0" err="1" smtClean="0"/>
              <a:t>Imperfect</a:t>
            </a:r>
            <a:r>
              <a:rPr lang="fr-FR" sz="2800" dirty="0" smtClean="0"/>
              <a:t> </a:t>
            </a:r>
            <a:r>
              <a:rPr lang="fr-FR" sz="2800" dirty="0" err="1" smtClean="0"/>
              <a:t>Tense</a:t>
            </a:r>
            <a:endParaRPr lang="fr-FR" sz="2800" dirty="0" smtClean="0"/>
          </a:p>
          <a:p>
            <a:r>
              <a:rPr lang="fr-FR" sz="2800" dirty="0" smtClean="0"/>
              <a:t>        -Avoir or Etre</a:t>
            </a:r>
            <a:br>
              <a:rPr lang="fr-FR" sz="2800" dirty="0" smtClean="0"/>
            </a:br>
            <a:endParaRPr lang="fr-FR" sz="2800" dirty="0" smtClean="0"/>
          </a:p>
          <a:p>
            <a:r>
              <a:rPr lang="fr-FR" sz="2400" dirty="0" smtClean="0"/>
              <a:t>    </a:t>
            </a:r>
            <a:r>
              <a:rPr lang="fr-FR" sz="2400" dirty="0" err="1" smtClean="0"/>
              <a:t>Example</a:t>
            </a:r>
            <a:r>
              <a:rPr lang="fr-FR" sz="2800" dirty="0" smtClean="0"/>
              <a:t>: </a:t>
            </a:r>
          </a:p>
          <a:p>
            <a:r>
              <a:rPr lang="fr-FR" sz="2800" dirty="0" smtClean="0"/>
              <a:t>		J’avais				</a:t>
            </a:r>
          </a:p>
          <a:p>
            <a:r>
              <a:rPr lang="fr-FR" sz="2800" dirty="0" smtClean="0"/>
              <a:t>		Tu étais</a:t>
            </a:r>
            <a:endParaRPr lang="fr-FR" sz="2400" dirty="0" smtClean="0"/>
          </a:p>
          <a:p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76800" y="-228600"/>
            <a:ext cx="36576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</a:p>
          <a:p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r>
              <a:rPr lang="en-US" sz="3200" dirty="0" smtClean="0"/>
              <a:t>Past</a:t>
            </a:r>
            <a:r>
              <a:rPr lang="en-US" sz="3600" dirty="0" smtClean="0"/>
              <a:t> </a:t>
            </a:r>
            <a:r>
              <a:rPr lang="en-US" sz="3200" dirty="0" smtClean="0"/>
              <a:t>Participle</a:t>
            </a:r>
          </a:p>
          <a:p>
            <a:r>
              <a:rPr lang="en-US" sz="3200" dirty="0" smtClean="0"/>
              <a:t>-</a:t>
            </a:r>
            <a:r>
              <a:rPr lang="en-US" sz="2800" dirty="0" smtClean="0"/>
              <a:t>if </a:t>
            </a:r>
            <a:r>
              <a:rPr lang="en-US" sz="2800" dirty="0" err="1" smtClean="0"/>
              <a:t>etre</a:t>
            </a:r>
            <a:r>
              <a:rPr lang="en-US" sz="2800" dirty="0" smtClean="0"/>
              <a:t> use </a:t>
            </a:r>
            <a:r>
              <a:rPr lang="en-US" sz="2800" dirty="0" err="1" smtClean="0"/>
              <a:t>vandertamps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 </a:t>
            </a:r>
            <a:r>
              <a:rPr lang="en-US" sz="2800" dirty="0" err="1" smtClean="0"/>
              <a:t>aimé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 </a:t>
            </a:r>
            <a:r>
              <a:rPr lang="en-US" sz="2800" dirty="0" err="1" smtClean="0"/>
              <a:t>devenu</a:t>
            </a:r>
            <a:r>
              <a:rPr lang="en-US" sz="2800" dirty="0" smtClean="0"/>
              <a:t>(e)</a:t>
            </a:r>
          </a:p>
          <a:p>
            <a:endParaRPr lang="en-US" sz="3600" dirty="0"/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</a:t>
            </a:r>
            <a:r>
              <a:rPr lang="en-US" dirty="0" err="1" smtClean="0"/>
              <a:t>Avoir</a:t>
            </a:r>
            <a:r>
              <a:rPr lang="en-US" dirty="0" smtClean="0"/>
              <a:t> and </a:t>
            </a:r>
            <a:r>
              <a:rPr lang="en-US" dirty="0" err="1" smtClean="0"/>
              <a:t>Etre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numCol="2"/>
          <a:lstStyle/>
          <a:p>
            <a:r>
              <a:rPr lang="fr-FR" b="1" dirty="0" smtClean="0"/>
              <a:t>AIMER</a:t>
            </a:r>
            <a:r>
              <a:rPr lang="fr-FR" dirty="0" smtClean="0"/>
              <a:t> </a:t>
            </a:r>
          </a:p>
          <a:p>
            <a:pPr>
              <a:buNone/>
            </a:pPr>
            <a:r>
              <a:rPr lang="fr-FR" dirty="0" smtClean="0"/>
              <a:t>	(</a:t>
            </a:r>
            <a:r>
              <a:rPr lang="fr-FR" u="sng" dirty="0" smtClean="0">
                <a:hlinkClick r:id="rId2" action="ppaction://hlinkfile"/>
              </a:rPr>
              <a:t>avoir </a:t>
            </a:r>
            <a:r>
              <a:rPr lang="fr-FR" u="sng" dirty="0" err="1" smtClean="0">
                <a:hlinkClick r:id="rId2" action="ppaction://hlinkfile"/>
              </a:rPr>
              <a:t>verb</a:t>
            </a:r>
            <a:r>
              <a:rPr lang="fr-FR" dirty="0" smtClean="0"/>
              <a:t>) </a:t>
            </a:r>
          </a:p>
          <a:p>
            <a:pPr lvl="1"/>
            <a:r>
              <a:rPr lang="fr-FR" dirty="0" smtClean="0"/>
              <a:t> j' </a:t>
            </a:r>
            <a:r>
              <a:rPr lang="fr-FR" b="1" dirty="0" smtClean="0"/>
              <a:t>avais aimé</a:t>
            </a:r>
            <a:r>
              <a:rPr lang="fr-FR" dirty="0" smtClean="0"/>
              <a:t>  </a:t>
            </a:r>
          </a:p>
          <a:p>
            <a:pPr lvl="1"/>
            <a:r>
              <a:rPr lang="fr-FR" dirty="0" smtClean="0"/>
              <a:t>tu </a:t>
            </a:r>
            <a:r>
              <a:rPr lang="fr-FR" b="1" dirty="0" smtClean="0"/>
              <a:t>avais aimé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il,elle</a:t>
            </a:r>
            <a:r>
              <a:rPr lang="fr-FR" dirty="0" smtClean="0"/>
              <a:t> </a:t>
            </a:r>
            <a:r>
              <a:rPr lang="fr-FR" b="1" dirty="0" smtClean="0"/>
              <a:t>avait aimé</a:t>
            </a:r>
            <a:endParaRPr lang="fr-FR" dirty="0" smtClean="0"/>
          </a:p>
          <a:p>
            <a:pPr lvl="1"/>
            <a:r>
              <a:rPr lang="fr-FR" dirty="0" smtClean="0"/>
              <a:t>nous </a:t>
            </a:r>
            <a:r>
              <a:rPr lang="fr-FR" b="1" dirty="0" smtClean="0"/>
              <a:t>avions aimé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vous </a:t>
            </a:r>
            <a:r>
              <a:rPr lang="fr-FR" b="1" dirty="0" smtClean="0"/>
              <a:t>aviez aimé</a:t>
            </a:r>
            <a:endParaRPr lang="fr-FR" dirty="0" smtClean="0"/>
          </a:p>
          <a:p>
            <a:pPr lvl="1"/>
            <a:r>
              <a:rPr lang="fr-FR" dirty="0" err="1" smtClean="0"/>
              <a:t>ils,elles</a:t>
            </a:r>
            <a:r>
              <a:rPr lang="fr-FR" dirty="0" smtClean="0"/>
              <a:t>  </a:t>
            </a:r>
            <a:r>
              <a:rPr lang="fr-FR" b="1" dirty="0" smtClean="0"/>
              <a:t>avaient aimé</a:t>
            </a:r>
            <a:r>
              <a:rPr lang="fr-FR" dirty="0" smtClean="0"/>
              <a:t>     </a:t>
            </a:r>
          </a:p>
          <a:p>
            <a:endParaRPr lang="fr-FR" b="1" dirty="0" smtClean="0"/>
          </a:p>
          <a:p>
            <a:endParaRPr lang="fr-FR" b="1" dirty="0" smtClean="0"/>
          </a:p>
          <a:p>
            <a:pPr>
              <a:buNone/>
            </a:pPr>
            <a:endParaRPr lang="fr-FR" b="1" dirty="0" smtClean="0"/>
          </a:p>
          <a:p>
            <a:r>
              <a:rPr lang="fr-FR" b="1" dirty="0" smtClean="0"/>
              <a:t>DEVENIR</a:t>
            </a:r>
          </a:p>
          <a:p>
            <a:pPr>
              <a:buNone/>
            </a:pPr>
            <a:r>
              <a:rPr lang="fr-FR" dirty="0" smtClean="0"/>
              <a:t>	 (</a:t>
            </a:r>
            <a:r>
              <a:rPr lang="fr-FR" dirty="0" smtClean="0">
                <a:hlinkClick r:id="rId2" action="ppaction://hlinkfile"/>
              </a:rPr>
              <a:t>être </a:t>
            </a:r>
            <a:r>
              <a:rPr lang="fr-FR" dirty="0" err="1" smtClean="0">
                <a:hlinkClick r:id="rId2" action="ppaction://hlinkfile"/>
              </a:rPr>
              <a:t>verb</a:t>
            </a:r>
            <a:r>
              <a:rPr lang="fr-FR" dirty="0" smtClean="0"/>
              <a:t>) </a:t>
            </a:r>
          </a:p>
          <a:p>
            <a:pPr lvl="1"/>
            <a:r>
              <a:rPr lang="fr-FR" dirty="0" smtClean="0"/>
              <a:t>j' </a:t>
            </a:r>
            <a:r>
              <a:rPr lang="fr-FR" b="1" dirty="0" smtClean="0"/>
              <a:t>étais devenu(e)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tu </a:t>
            </a:r>
            <a:r>
              <a:rPr lang="fr-FR" b="1" dirty="0" smtClean="0"/>
              <a:t>étais devenu(e)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il </a:t>
            </a:r>
            <a:r>
              <a:rPr lang="fr-FR" b="1" dirty="0" smtClean="0"/>
              <a:t>était devenu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elle  </a:t>
            </a:r>
            <a:r>
              <a:rPr lang="fr-FR" b="1" dirty="0" smtClean="0"/>
              <a:t>était devenue</a:t>
            </a:r>
            <a:endParaRPr lang="fr-FR" dirty="0" smtClean="0"/>
          </a:p>
          <a:p>
            <a:pPr lvl="1"/>
            <a:r>
              <a:rPr lang="fr-FR" dirty="0" smtClean="0"/>
              <a:t>nous </a:t>
            </a:r>
            <a:r>
              <a:rPr lang="fr-FR" b="1" dirty="0" smtClean="0"/>
              <a:t>étions devenu(e)s</a:t>
            </a:r>
          </a:p>
          <a:p>
            <a:pPr lvl="1"/>
            <a:r>
              <a:rPr lang="fr-FR" dirty="0" smtClean="0"/>
              <a:t>vous </a:t>
            </a:r>
            <a:r>
              <a:rPr lang="fr-FR" b="1" dirty="0" smtClean="0"/>
              <a:t>étiez devenu(e)(s)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ils </a:t>
            </a:r>
            <a:r>
              <a:rPr lang="fr-FR" b="1" dirty="0" smtClean="0"/>
              <a:t>étaient devenus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elles </a:t>
            </a:r>
            <a:r>
              <a:rPr lang="fr-FR" b="1" dirty="0" smtClean="0"/>
              <a:t>étaient devenues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Jeopardy – Plus-</a:t>
            </a:r>
            <a:r>
              <a:rPr lang="en-US" dirty="0" err="1">
                <a:latin typeface="Calibri" pitchFamily="34" charset="0"/>
              </a:rPr>
              <a:t>Que</a:t>
            </a:r>
            <a:r>
              <a:rPr lang="en-US" dirty="0">
                <a:latin typeface="Calibri" pitchFamily="34" charset="0"/>
              </a:rPr>
              <a:t>-Parfait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2000" dirty="0" smtClean="0"/>
                        <a:t>Conjugate With </a:t>
                      </a:r>
                      <a:r>
                        <a:rPr lang="en-US" sz="2000" dirty="0" err="1" smtClean="0"/>
                        <a:t>Avoir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pPr algn="ctr"/>
                      <a:r>
                        <a:rPr lang="en-US" sz="2000" dirty="0" smtClean="0"/>
                        <a:t>Conjugate</a:t>
                      </a:r>
                      <a:r>
                        <a:rPr lang="en-US" sz="2000" baseline="0" dirty="0" smtClean="0"/>
                        <a:t> With </a:t>
                      </a:r>
                      <a:r>
                        <a:rPr lang="en-US" sz="2000" baseline="0" dirty="0" err="1" smtClean="0"/>
                        <a:t>Etre</a:t>
                      </a:r>
                      <a:endParaRPr lang="en-US" sz="20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dirty="0" smtClean="0">
                        <a:hlinkClick r:id="" action="ppaction://noaction"/>
                      </a:endParaRPr>
                    </a:p>
                    <a:p>
                      <a:pPr algn="ctr"/>
                      <a:r>
                        <a:rPr lang="en-US" sz="4000" dirty="0" smtClean="0">
                          <a:hlinkClick r:id="" action="ppaction://noaction"/>
                        </a:rPr>
                        <a:t>100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>
                          <a:hlinkClick r:id="rId2" action="ppaction://hlinksldjump"/>
                        </a:rPr>
                        <a:t>100</a:t>
                      </a:r>
                      <a:endParaRPr lang="en-US" sz="40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>
                          <a:hlinkClick r:id="rId3" action="ppaction://hlinksldjump"/>
                        </a:rPr>
                        <a:t>200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>
                          <a:hlinkClick r:id="rId4" action="ppaction://hlinksldjump"/>
                        </a:rPr>
                        <a:t>200</a:t>
                      </a:r>
                      <a:endParaRPr lang="en-US" sz="40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>
                          <a:hlinkClick r:id="rId5" action="ppaction://hlinksldjump"/>
                        </a:rPr>
                        <a:t>300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>
                          <a:hlinkClick r:id="rId6" action="ppaction://hlinksldjump"/>
                        </a:rPr>
                        <a:t>300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9794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Avoir</a:t>
            </a:r>
            <a:r>
              <a:rPr lang="en-US" dirty="0"/>
              <a:t> </a:t>
            </a:r>
            <a:r>
              <a:rPr lang="en-US" dirty="0" smtClean="0"/>
              <a:t>- 100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Completez</a:t>
            </a:r>
            <a:r>
              <a:rPr lang="en-US" dirty="0" smtClean="0"/>
              <a:t> le </a:t>
            </a:r>
            <a:r>
              <a:rPr lang="en-US" dirty="0" err="1" smtClean="0"/>
              <a:t>conjugaison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 smtClean="0"/>
              <a:t>Je ___________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chemeClr val="bg1"/>
                </a:solidFill>
              </a:rPr>
              <a:t>Answer – </a:t>
            </a:r>
            <a:r>
              <a:rPr lang="en-US" dirty="0" err="1" smtClean="0">
                <a:solidFill>
                  <a:schemeClr val="bg1"/>
                </a:solidFill>
              </a:rPr>
              <a:t>avais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504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Avoir</a:t>
            </a:r>
            <a:r>
              <a:rPr lang="en-US" dirty="0" smtClean="0"/>
              <a:t> - 200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Completez</a:t>
            </a:r>
            <a:r>
              <a:rPr lang="en-US" dirty="0" smtClean="0"/>
              <a:t> le sentence:</a:t>
            </a:r>
          </a:p>
          <a:p>
            <a:endParaRPr lang="en-US" dirty="0"/>
          </a:p>
          <a:p>
            <a:r>
              <a:rPr lang="en-US" dirty="0" smtClean="0"/>
              <a:t>Il ____________ (</a:t>
            </a:r>
            <a:r>
              <a:rPr lang="en-US" dirty="0" err="1" smtClean="0"/>
              <a:t>avoir</a:t>
            </a:r>
            <a:r>
              <a:rPr lang="en-US" dirty="0" smtClean="0"/>
              <a:t> + </a:t>
            </a:r>
            <a:r>
              <a:rPr lang="en-US" dirty="0" err="1" smtClean="0"/>
              <a:t>avoir</a:t>
            </a:r>
            <a:r>
              <a:rPr lang="en-US" dirty="0" smtClean="0"/>
              <a:t>) un plus </a:t>
            </a:r>
            <a:r>
              <a:rPr lang="en-US" dirty="0" err="1" smtClean="0"/>
              <a:t>d’argent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bg1"/>
                </a:solidFill>
              </a:rPr>
              <a:t>Answer: </a:t>
            </a:r>
            <a:r>
              <a:rPr lang="en-US" dirty="0" err="1" smtClean="0">
                <a:solidFill>
                  <a:schemeClr val="bg1"/>
                </a:solidFill>
              </a:rPr>
              <a:t>avait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eu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65860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Avoir</a:t>
            </a:r>
            <a:r>
              <a:rPr lang="en-US" dirty="0" smtClean="0"/>
              <a:t> - 300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83058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/>
                <a:gridCol w="4152900"/>
              </a:tblGrid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J’ _______________ </a:t>
                      </a:r>
                      <a:r>
                        <a:rPr lang="en-US" dirty="0" err="1" smtClean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avais</a:t>
                      </a:r>
                      <a:r>
                        <a:rPr lang="en-US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  </a:t>
                      </a:r>
                      <a:r>
                        <a:rPr lang="en-US" dirty="0" err="1" smtClean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eu</a:t>
                      </a:r>
                      <a:endParaRPr lang="en-US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 ______________ </a:t>
                      </a:r>
                      <a:r>
                        <a:rPr lang="en-US" dirty="0" err="1" smtClean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avions</a:t>
                      </a:r>
                      <a:endParaRPr lang="en-US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_______________ </a:t>
                      </a:r>
                      <a:r>
                        <a:rPr lang="en-US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avais</a:t>
                      </a:r>
                      <a:endParaRPr 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_______________ </a:t>
                      </a:r>
                      <a:r>
                        <a:rPr lang="en-US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aviez</a:t>
                      </a:r>
                      <a:endParaRPr 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dirty="0" smtClean="0"/>
                        <a:t>/On ________________ </a:t>
                      </a:r>
                      <a:r>
                        <a:rPr lang="en-US" dirty="0" err="1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avait</a:t>
                      </a:r>
                      <a:endParaRPr lang="en-US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dirty="0" smtClean="0"/>
                        <a:t> ________________ </a:t>
                      </a:r>
                      <a:r>
                        <a:rPr lang="en-US" dirty="0" err="1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avaient</a:t>
                      </a:r>
                      <a:endParaRPr lang="en-US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755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Etre</a:t>
            </a:r>
            <a:r>
              <a:rPr lang="en-US" dirty="0" smtClean="0"/>
              <a:t> - 100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Completez</a:t>
            </a:r>
            <a:r>
              <a:rPr lang="en-US" dirty="0" smtClean="0"/>
              <a:t> le </a:t>
            </a:r>
            <a:r>
              <a:rPr lang="en-US" dirty="0" err="1" smtClean="0"/>
              <a:t>conjugaison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 smtClean="0"/>
              <a:t>Je ___________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chemeClr val="bg1"/>
                </a:solidFill>
              </a:rPr>
              <a:t>Answer – </a:t>
            </a:r>
            <a:r>
              <a:rPr lang="en-US" dirty="0" err="1" smtClean="0">
                <a:solidFill>
                  <a:schemeClr val="bg1"/>
                </a:solidFill>
              </a:rPr>
              <a:t>avais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ete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143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Etre</a:t>
            </a:r>
            <a:r>
              <a:rPr lang="en-US" dirty="0" smtClean="0"/>
              <a:t> - 200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Completez</a:t>
            </a:r>
            <a:r>
              <a:rPr lang="en-US" dirty="0" smtClean="0"/>
              <a:t> le sentence:</a:t>
            </a:r>
          </a:p>
          <a:p>
            <a:endParaRPr lang="en-US" dirty="0" smtClean="0"/>
          </a:p>
          <a:p>
            <a:r>
              <a:rPr lang="en-US" dirty="0" smtClean="0"/>
              <a:t>Il ____________ (</a:t>
            </a:r>
            <a:r>
              <a:rPr lang="en-US" dirty="0" err="1" smtClean="0"/>
              <a:t>avoir</a:t>
            </a:r>
            <a:r>
              <a:rPr lang="en-US" dirty="0" smtClean="0"/>
              <a:t> + </a:t>
            </a:r>
            <a:r>
              <a:rPr lang="en-US" dirty="0" err="1" smtClean="0"/>
              <a:t>avoir</a:t>
            </a:r>
            <a:r>
              <a:rPr lang="en-US" dirty="0" smtClean="0"/>
              <a:t>) un plus </a:t>
            </a:r>
            <a:r>
              <a:rPr lang="en-US" dirty="0" err="1" smtClean="0"/>
              <a:t>d’argent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bg1"/>
                </a:solidFill>
              </a:rPr>
              <a:t>Answer: </a:t>
            </a:r>
            <a:r>
              <a:rPr lang="en-US" dirty="0" err="1" smtClean="0">
                <a:solidFill>
                  <a:schemeClr val="bg1"/>
                </a:solidFill>
              </a:rPr>
              <a:t>avait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ete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4082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36220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L’imparfait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Etre</a:t>
            </a:r>
            <a:r>
              <a:rPr lang="en-US" dirty="0" smtClean="0"/>
              <a:t> – 300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457200" y="1600200"/>
          <a:ext cx="83058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/>
                <a:gridCol w="4152900"/>
              </a:tblGrid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J’ _______________ </a:t>
                      </a:r>
                      <a:r>
                        <a:rPr lang="en-US" dirty="0" err="1" smtClean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avais</a:t>
                      </a:r>
                      <a:r>
                        <a:rPr lang="en-US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  </a:t>
                      </a:r>
                      <a:r>
                        <a:rPr lang="en-US" dirty="0" err="1" smtClean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eu</a:t>
                      </a:r>
                      <a:endParaRPr lang="en-US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 ______________ </a:t>
                      </a:r>
                      <a:r>
                        <a:rPr lang="en-US" dirty="0" err="1" smtClean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avions</a:t>
                      </a:r>
                      <a:r>
                        <a:rPr lang="en-US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ete</a:t>
                      </a:r>
                      <a:endParaRPr lang="en-US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_______________ </a:t>
                      </a:r>
                      <a:r>
                        <a:rPr lang="en-US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avais</a:t>
                      </a:r>
                      <a:r>
                        <a:rPr 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ete</a:t>
                      </a:r>
                      <a:endParaRPr 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_______________ </a:t>
                      </a:r>
                      <a:r>
                        <a:rPr lang="en-US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aviez</a:t>
                      </a:r>
                      <a:r>
                        <a:rPr 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ete</a:t>
                      </a:r>
                      <a:endParaRPr 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dirty="0" smtClean="0"/>
                        <a:t>/On ________________ </a:t>
                      </a:r>
                      <a:r>
                        <a:rPr lang="en-US" dirty="0" err="1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avait</a:t>
                      </a:r>
                      <a:r>
                        <a:rPr lang="en-US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ete</a:t>
                      </a:r>
                      <a:endParaRPr lang="en-US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dirty="0" smtClean="0"/>
                        <a:t> ________________ </a:t>
                      </a:r>
                      <a:r>
                        <a:rPr lang="en-US" dirty="0" err="1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avaient</a:t>
                      </a:r>
                      <a:r>
                        <a:rPr lang="en-US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ete</a:t>
                      </a:r>
                      <a:endParaRPr lang="en-US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10493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00600"/>
          </a:xfrm>
        </p:spPr>
        <p:txBody>
          <a:bodyPr numCol="2">
            <a:normAutofit fontScale="25000" lnSpcReduction="20000"/>
          </a:bodyPr>
          <a:lstStyle/>
          <a:p>
            <a:r>
              <a:rPr lang="en-US" sz="9600" b="1" dirty="0" smtClean="0"/>
              <a:t>Habitual actions or states of being</a:t>
            </a:r>
          </a:p>
          <a:p>
            <a:pPr lvl="1"/>
            <a:endParaRPr lang="en-US" sz="9600" b="1" dirty="0" smtClean="0"/>
          </a:p>
          <a:p>
            <a:r>
              <a:rPr lang="en-US" sz="9600" b="1" dirty="0" smtClean="0"/>
              <a:t>Physical and emotional descriptions: time, weather, age, feelings</a:t>
            </a:r>
          </a:p>
          <a:p>
            <a:pPr lvl="1"/>
            <a:r>
              <a:rPr lang="fr-FR" sz="9600" i="1" dirty="0" smtClean="0"/>
              <a:t>Il </a:t>
            </a:r>
            <a:r>
              <a:rPr lang="fr-FR" sz="9600" b="1" i="1" dirty="0" smtClean="0">
                <a:solidFill>
                  <a:srgbClr val="FF0000"/>
                </a:solidFill>
              </a:rPr>
              <a:t>était</a:t>
            </a:r>
            <a:r>
              <a:rPr lang="fr-FR" sz="9600" i="1" dirty="0" smtClean="0"/>
              <a:t> midi et il </a:t>
            </a:r>
            <a:r>
              <a:rPr lang="fr-FR" sz="9600" b="1" i="1" dirty="0" smtClean="0">
                <a:solidFill>
                  <a:srgbClr val="FF0000"/>
                </a:solidFill>
              </a:rPr>
              <a:t>faisait</a:t>
            </a:r>
            <a:r>
              <a:rPr lang="fr-FR" sz="9600" i="1" dirty="0" smtClean="0"/>
              <a:t> beau.</a:t>
            </a:r>
            <a:endParaRPr lang="fr-FR" sz="9600" dirty="0"/>
          </a:p>
          <a:p>
            <a:pPr lvl="1"/>
            <a:endParaRPr lang="en-US" sz="9600" b="1" dirty="0" smtClean="0"/>
          </a:p>
          <a:p>
            <a:r>
              <a:rPr lang="en-US" sz="9600" b="1" dirty="0" smtClean="0"/>
              <a:t>Actions or states of an unspecified duration</a:t>
            </a:r>
          </a:p>
          <a:p>
            <a:pPr lvl="1"/>
            <a:r>
              <a:rPr lang="fr-FR" sz="9600" i="1" dirty="0" smtClean="0"/>
              <a:t>Je </a:t>
            </a:r>
            <a:r>
              <a:rPr lang="fr-FR" sz="9600" b="1" i="1" dirty="0" smtClean="0">
                <a:solidFill>
                  <a:srgbClr val="FF0000"/>
                </a:solidFill>
              </a:rPr>
              <a:t>faisais</a:t>
            </a:r>
            <a:r>
              <a:rPr lang="fr-FR" sz="9600" i="1" dirty="0" smtClean="0"/>
              <a:t> la queue parce que </a:t>
            </a:r>
            <a:r>
              <a:rPr lang="fr-FR" sz="9600" b="1" i="1" dirty="0" smtClean="0">
                <a:solidFill>
                  <a:srgbClr val="FF0000"/>
                </a:solidFill>
              </a:rPr>
              <a:t>j'avais</a:t>
            </a:r>
            <a:r>
              <a:rPr lang="fr-FR" sz="9600" i="1" dirty="0" smtClean="0"/>
              <a:t> besoin de billets.</a:t>
            </a:r>
          </a:p>
          <a:p>
            <a:pPr>
              <a:buNone/>
            </a:pPr>
            <a:endParaRPr lang="fr-FR" sz="9600" b="1" i="1" dirty="0" smtClean="0"/>
          </a:p>
          <a:p>
            <a:pPr>
              <a:buNone/>
            </a:pPr>
            <a:endParaRPr lang="fr-FR" sz="9600" b="1" i="1" dirty="0" smtClean="0"/>
          </a:p>
          <a:p>
            <a:pPr>
              <a:buNone/>
            </a:pPr>
            <a:endParaRPr lang="en-US" sz="9600" b="1" dirty="0" smtClean="0"/>
          </a:p>
          <a:p>
            <a:endParaRPr lang="en-US" sz="9600" b="1" dirty="0" smtClean="0"/>
          </a:p>
          <a:p>
            <a:r>
              <a:rPr lang="en-US" sz="9600" b="1" dirty="0" smtClean="0"/>
              <a:t>Background information in conjunction with the passé </a:t>
            </a:r>
            <a:r>
              <a:rPr lang="en-US" sz="9600" b="1" dirty="0" err="1" smtClean="0"/>
              <a:t>composé</a:t>
            </a:r>
            <a:r>
              <a:rPr lang="en-US" sz="9600" b="1" dirty="0" smtClean="0"/>
              <a:t> (attitude)</a:t>
            </a:r>
          </a:p>
          <a:p>
            <a:pPr lvl="1"/>
            <a:r>
              <a:rPr lang="fr-FR" sz="8800" i="1" dirty="0" smtClean="0"/>
              <a:t> </a:t>
            </a:r>
            <a:r>
              <a:rPr lang="fr-FR" sz="8800" b="1" i="1" dirty="0" smtClean="0">
                <a:solidFill>
                  <a:srgbClr val="FF0000"/>
                </a:solidFill>
              </a:rPr>
              <a:t>J'étais</a:t>
            </a:r>
            <a:r>
              <a:rPr lang="fr-FR" sz="8800" i="1" dirty="0" smtClean="0"/>
              <a:t> au marché et j'ai acheté des pommes.</a:t>
            </a:r>
          </a:p>
          <a:p>
            <a:pPr lvl="1">
              <a:buNone/>
            </a:pPr>
            <a:endParaRPr lang="en-US" sz="9200" b="1" dirty="0" smtClean="0"/>
          </a:p>
          <a:p>
            <a:r>
              <a:rPr lang="en-US" sz="9600" b="1" dirty="0" smtClean="0"/>
              <a:t>Wishes or suggestions</a:t>
            </a:r>
          </a:p>
          <a:p>
            <a:pPr lvl="1"/>
            <a:r>
              <a:rPr lang="en-US" sz="9600" i="1" dirty="0" smtClean="0"/>
              <a:t>Ah ! Si </a:t>
            </a:r>
            <a:r>
              <a:rPr lang="en-US" sz="9600" i="1" dirty="0" err="1" smtClean="0">
                <a:solidFill>
                  <a:srgbClr val="FF0000"/>
                </a:solidFill>
              </a:rPr>
              <a:t>j'étais</a:t>
            </a:r>
            <a:r>
              <a:rPr lang="en-US" sz="9600" i="1" dirty="0" smtClean="0"/>
              <a:t> riche !</a:t>
            </a:r>
            <a:r>
              <a:rPr lang="en-US" sz="9600" dirty="0" smtClean="0"/>
              <a:t/>
            </a:r>
            <a:br>
              <a:rPr lang="en-US" sz="9600" dirty="0" smtClean="0"/>
            </a:br>
            <a:endParaRPr lang="en-US" sz="9600" b="1" dirty="0" smtClean="0"/>
          </a:p>
          <a:p>
            <a:r>
              <a:rPr lang="en-US" sz="9600" b="1" dirty="0" smtClean="0"/>
              <a:t>Conditions in </a:t>
            </a:r>
            <a:r>
              <a:rPr lang="en-US" sz="9600" b="1" dirty="0" err="1" smtClean="0"/>
              <a:t>si</a:t>
            </a:r>
            <a:r>
              <a:rPr lang="en-US" sz="9600" b="1" dirty="0" smtClean="0"/>
              <a:t> clauses</a:t>
            </a:r>
          </a:p>
          <a:p>
            <a:pPr lvl="1"/>
            <a:r>
              <a:rPr lang="fr-FR" sz="9600" i="1" dirty="0" smtClean="0"/>
              <a:t>Si </a:t>
            </a:r>
            <a:r>
              <a:rPr lang="fr-FR" sz="9600" b="1" i="1" dirty="0" smtClean="0">
                <a:solidFill>
                  <a:srgbClr val="FF0000"/>
                </a:solidFill>
              </a:rPr>
              <a:t>j'avais</a:t>
            </a:r>
            <a:r>
              <a:rPr lang="fr-FR" sz="9600" i="1" dirty="0" smtClean="0"/>
              <a:t> de l'argent, </a:t>
            </a:r>
            <a:r>
              <a:rPr lang="fr-FR" sz="9600" b="1" i="1" dirty="0" smtClean="0">
                <a:solidFill>
                  <a:srgbClr val="FF0000"/>
                </a:solidFill>
              </a:rPr>
              <a:t>j'irais</a:t>
            </a:r>
            <a:r>
              <a:rPr lang="fr-FR" sz="9600" i="1" dirty="0" smtClean="0"/>
              <a:t> avec toi.</a:t>
            </a:r>
            <a:r>
              <a:rPr lang="fr-FR" sz="9600" dirty="0" smtClean="0"/>
              <a:t/>
            </a:r>
            <a:br>
              <a:rPr lang="fr-FR" sz="9600" dirty="0" smtClean="0"/>
            </a:br>
            <a:r>
              <a:rPr lang="en-US" sz="9600" dirty="0" smtClean="0"/>
              <a:t/>
            </a:r>
            <a:br>
              <a:rPr lang="en-US" sz="9600" dirty="0" smtClean="0"/>
            </a:br>
            <a:r>
              <a:rPr lang="en-US" sz="12000" dirty="0" smtClean="0"/>
              <a:t/>
            </a:r>
            <a:br>
              <a:rPr lang="en-US" sz="12000" dirty="0" smtClean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for the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Form the Nous form of the verb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Drop the -</a:t>
            </a:r>
            <a:r>
              <a:rPr lang="en-US" dirty="0" err="1" smtClean="0"/>
              <a:t>ons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 the </a:t>
            </a:r>
            <a:r>
              <a:rPr lang="en-US" dirty="0" err="1" smtClean="0"/>
              <a:t>imparfait</a:t>
            </a:r>
            <a:r>
              <a:rPr lang="en-US" dirty="0" smtClean="0"/>
              <a:t> endings: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en-US" dirty="0" smtClean="0"/>
              <a:t>Je 		-</a:t>
            </a:r>
            <a:r>
              <a:rPr lang="en-US" dirty="0" err="1" smtClean="0"/>
              <a:t>ais</a:t>
            </a:r>
            <a:r>
              <a:rPr lang="en-US" dirty="0" smtClean="0"/>
              <a:t>		Nous 		-ions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en-US" dirty="0" err="1" smtClean="0"/>
              <a:t>Tu</a:t>
            </a:r>
            <a:r>
              <a:rPr lang="en-US" dirty="0" smtClean="0"/>
              <a:t>		-</a:t>
            </a:r>
            <a:r>
              <a:rPr lang="en-US" dirty="0" err="1" smtClean="0"/>
              <a:t>ais</a:t>
            </a:r>
            <a:r>
              <a:rPr lang="en-US" dirty="0" smtClean="0"/>
              <a:t>		</a:t>
            </a:r>
            <a:r>
              <a:rPr lang="en-US" dirty="0" err="1" smtClean="0"/>
              <a:t>Vous</a:t>
            </a:r>
            <a:r>
              <a:rPr lang="en-US" dirty="0" smtClean="0"/>
              <a:t>		-</a:t>
            </a:r>
            <a:r>
              <a:rPr lang="en-US" dirty="0" err="1" smtClean="0"/>
              <a:t>iez</a:t>
            </a:r>
            <a:endParaRPr lang="en-US" dirty="0" smtClean="0"/>
          </a:p>
          <a:p>
            <a:pPr marL="914400" lvl="1" indent="-514350">
              <a:buFont typeface="Arial" pitchFamily="34" charset="0"/>
              <a:buChar char="•"/>
            </a:pPr>
            <a:r>
              <a:rPr lang="en-US" dirty="0" smtClean="0"/>
              <a:t>Il/Elle		-</a:t>
            </a:r>
            <a:r>
              <a:rPr lang="en-US" dirty="0" err="1" smtClean="0"/>
              <a:t>ait</a:t>
            </a: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Ils</a:t>
            </a:r>
            <a:r>
              <a:rPr lang="en-US" dirty="0" smtClean="0"/>
              <a:t>/</a:t>
            </a:r>
            <a:r>
              <a:rPr lang="en-US" dirty="0" err="1" smtClean="0"/>
              <a:t>Elles</a:t>
            </a:r>
            <a:r>
              <a:rPr lang="en-US" dirty="0" smtClean="0"/>
              <a:t> 	-</a:t>
            </a:r>
            <a:r>
              <a:rPr lang="en-US" dirty="0" err="1" smtClean="0"/>
              <a:t>aient</a:t>
            </a:r>
            <a:endParaRPr lang="en-US" dirty="0" smtClean="0"/>
          </a:p>
          <a:p>
            <a:pPr marL="914400" lvl="1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Regular Verbs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1524000"/>
            <a:ext cx="2743200" cy="353943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fr-FR" dirty="0" smtClean="0"/>
              <a:t>`	</a:t>
            </a:r>
            <a:r>
              <a:rPr lang="fr-FR" sz="2800" u="sng" dirty="0" smtClean="0"/>
              <a:t>Manger</a:t>
            </a:r>
          </a:p>
          <a:p>
            <a:pPr>
              <a:buNone/>
            </a:pPr>
            <a:r>
              <a:rPr lang="fr-FR" sz="2800" dirty="0" smtClean="0"/>
              <a:t>	  mange-</a:t>
            </a:r>
          </a:p>
          <a:p>
            <a:pPr>
              <a:buNone/>
            </a:pPr>
            <a:r>
              <a:rPr lang="fr-FR" sz="2800" dirty="0" smtClean="0"/>
              <a:t>	mangeais</a:t>
            </a:r>
          </a:p>
          <a:p>
            <a:pPr>
              <a:buNone/>
            </a:pPr>
            <a:r>
              <a:rPr lang="fr-FR" sz="2800" dirty="0" smtClean="0"/>
              <a:t>	mangeais</a:t>
            </a:r>
          </a:p>
          <a:p>
            <a:pPr>
              <a:buNone/>
            </a:pPr>
            <a:r>
              <a:rPr lang="fr-FR" sz="2800" dirty="0" smtClean="0"/>
              <a:t>	mangeait</a:t>
            </a:r>
          </a:p>
          <a:p>
            <a:pPr>
              <a:buNone/>
            </a:pPr>
            <a:r>
              <a:rPr lang="fr-FR" sz="2800" dirty="0" smtClean="0"/>
              <a:t>	mangions</a:t>
            </a:r>
          </a:p>
          <a:p>
            <a:pPr>
              <a:buNone/>
            </a:pPr>
            <a:r>
              <a:rPr lang="fr-FR" sz="2800" dirty="0" smtClean="0"/>
              <a:t>	mangiez</a:t>
            </a:r>
          </a:p>
          <a:p>
            <a:pPr>
              <a:buNone/>
            </a:pPr>
            <a:r>
              <a:rPr lang="fr-FR" sz="2800" dirty="0" smtClean="0"/>
              <a:t>	</a:t>
            </a:r>
            <a:r>
              <a:rPr lang="fr-FR" sz="2800" dirty="0" err="1" smtClean="0"/>
              <a:t>mangaient</a:t>
            </a:r>
            <a:endParaRPr lang="fr-FR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286000" y="1524000"/>
            <a:ext cx="26670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	</a:t>
            </a:r>
            <a:r>
              <a:rPr lang="fr-FR" sz="2800" u="sng" dirty="0" smtClean="0"/>
              <a:t>Étudier</a:t>
            </a:r>
          </a:p>
          <a:p>
            <a:pPr lvl="1">
              <a:buNone/>
            </a:pPr>
            <a:r>
              <a:rPr lang="fr-FR" sz="2800" dirty="0" smtClean="0"/>
              <a:t>	  </a:t>
            </a:r>
            <a:r>
              <a:rPr lang="fr-FR" sz="2800" dirty="0" err="1" smtClean="0"/>
              <a:t>Étudi</a:t>
            </a:r>
            <a:r>
              <a:rPr lang="fr-FR" sz="2800" dirty="0" smtClean="0"/>
              <a:t>-</a:t>
            </a:r>
          </a:p>
          <a:p>
            <a:pPr>
              <a:buNone/>
            </a:pPr>
            <a:r>
              <a:rPr lang="fr-FR" sz="2800" dirty="0" smtClean="0"/>
              <a:t>	étudiais</a:t>
            </a:r>
          </a:p>
          <a:p>
            <a:pPr>
              <a:buNone/>
            </a:pPr>
            <a:r>
              <a:rPr lang="fr-FR" sz="2800" dirty="0" smtClean="0"/>
              <a:t>	étudiais</a:t>
            </a:r>
          </a:p>
          <a:p>
            <a:pPr>
              <a:buNone/>
            </a:pPr>
            <a:r>
              <a:rPr lang="fr-FR" sz="2800" dirty="0" smtClean="0"/>
              <a:t>	étudiait</a:t>
            </a:r>
          </a:p>
          <a:p>
            <a:pPr>
              <a:buNone/>
            </a:pPr>
            <a:r>
              <a:rPr lang="fr-FR" sz="2800" dirty="0" smtClean="0"/>
              <a:t>	étudiions</a:t>
            </a:r>
          </a:p>
          <a:p>
            <a:pPr>
              <a:buNone/>
            </a:pPr>
            <a:r>
              <a:rPr lang="fr-FR" sz="2800" dirty="0" smtClean="0"/>
              <a:t>	étudiiez</a:t>
            </a:r>
          </a:p>
          <a:p>
            <a:pPr>
              <a:buNone/>
            </a:pPr>
            <a:r>
              <a:rPr lang="fr-FR" sz="2800" dirty="0" smtClean="0"/>
              <a:t>	</a:t>
            </a:r>
            <a:r>
              <a:rPr lang="fr-FR" sz="2800" dirty="0" err="1" smtClean="0"/>
              <a:t>étudaient</a:t>
            </a:r>
            <a:endParaRPr lang="fr-FR" sz="2800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6400800" y="1524000"/>
            <a:ext cx="2590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r>
              <a:rPr lang="fr-FR" sz="2800" u="sng" dirty="0" smtClean="0"/>
              <a:t>Finir</a:t>
            </a:r>
          </a:p>
          <a:p>
            <a:pPr>
              <a:buNone/>
            </a:pPr>
            <a:r>
              <a:rPr lang="fr-FR" sz="2800" dirty="0" smtClean="0"/>
              <a:t>	  </a:t>
            </a:r>
            <a:r>
              <a:rPr lang="fr-FR" sz="2800" dirty="0" err="1" smtClean="0"/>
              <a:t>Finiss</a:t>
            </a:r>
            <a:r>
              <a:rPr lang="fr-FR" sz="2800" dirty="0" smtClean="0"/>
              <a:t>-</a:t>
            </a:r>
          </a:p>
          <a:p>
            <a:pPr>
              <a:buNone/>
            </a:pPr>
            <a:r>
              <a:rPr lang="fr-FR" sz="2800" dirty="0" smtClean="0"/>
              <a:t>	finissais </a:t>
            </a:r>
          </a:p>
          <a:p>
            <a:pPr>
              <a:buNone/>
            </a:pPr>
            <a:r>
              <a:rPr lang="fr-FR" sz="2800" dirty="0" smtClean="0"/>
              <a:t>	finissais</a:t>
            </a:r>
          </a:p>
          <a:p>
            <a:pPr>
              <a:buNone/>
            </a:pPr>
            <a:r>
              <a:rPr lang="fr-FR" sz="2800" dirty="0" smtClean="0"/>
              <a:t>	finissait</a:t>
            </a:r>
          </a:p>
          <a:p>
            <a:pPr>
              <a:buNone/>
            </a:pPr>
            <a:r>
              <a:rPr lang="fr-FR" sz="2800" dirty="0" smtClean="0"/>
              <a:t>	finissions</a:t>
            </a:r>
          </a:p>
          <a:p>
            <a:pPr>
              <a:buNone/>
            </a:pPr>
            <a:r>
              <a:rPr lang="fr-FR" sz="2800" dirty="0" smtClean="0"/>
              <a:t>	finissiez</a:t>
            </a:r>
          </a:p>
          <a:p>
            <a:pPr>
              <a:buNone/>
            </a:pPr>
            <a:r>
              <a:rPr lang="fr-FR" sz="2800" dirty="0" smtClean="0"/>
              <a:t>	finissaient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524000"/>
            <a:ext cx="24384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r>
              <a:rPr lang="fr-FR" sz="2800" u="sng" dirty="0" smtClean="0"/>
              <a:t>Parler</a:t>
            </a:r>
          </a:p>
          <a:p>
            <a:pPr>
              <a:buNone/>
            </a:pPr>
            <a:r>
              <a:rPr lang="fr-FR" sz="2800" dirty="0" smtClean="0"/>
              <a:t>	  </a:t>
            </a:r>
            <a:r>
              <a:rPr lang="fr-FR" sz="2800" dirty="0" err="1" smtClean="0"/>
              <a:t>parl</a:t>
            </a:r>
            <a:r>
              <a:rPr lang="fr-FR" sz="2800" dirty="0" smtClean="0"/>
              <a:t>-</a:t>
            </a:r>
          </a:p>
          <a:p>
            <a:pPr>
              <a:buNone/>
            </a:pPr>
            <a:r>
              <a:rPr lang="fr-FR" sz="2800" dirty="0" smtClean="0"/>
              <a:t>	parlais </a:t>
            </a:r>
          </a:p>
          <a:p>
            <a:pPr>
              <a:buNone/>
            </a:pPr>
            <a:r>
              <a:rPr lang="fr-FR" sz="2800" dirty="0" smtClean="0"/>
              <a:t>	parlais</a:t>
            </a:r>
          </a:p>
          <a:p>
            <a:pPr>
              <a:buNone/>
            </a:pPr>
            <a:r>
              <a:rPr lang="fr-FR" sz="2800" dirty="0" smtClean="0"/>
              <a:t>	parlait </a:t>
            </a:r>
          </a:p>
          <a:p>
            <a:pPr>
              <a:buNone/>
            </a:pPr>
            <a:r>
              <a:rPr lang="fr-FR" sz="2800" dirty="0" smtClean="0"/>
              <a:t>	parlions</a:t>
            </a:r>
          </a:p>
          <a:p>
            <a:pPr>
              <a:buNone/>
            </a:pPr>
            <a:r>
              <a:rPr lang="fr-FR" sz="2800" dirty="0" smtClean="0"/>
              <a:t>	parliez</a:t>
            </a:r>
          </a:p>
          <a:p>
            <a:pPr>
              <a:buNone/>
            </a:pPr>
            <a:r>
              <a:rPr lang="fr-FR" sz="2800" dirty="0" smtClean="0"/>
              <a:t>	parlaient</a:t>
            </a:r>
          </a:p>
          <a:p>
            <a:pPr>
              <a:buNone/>
            </a:pPr>
            <a:endParaRPr lang="fr-FR" dirty="0" smtClean="0"/>
          </a:p>
          <a:p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Etre</a:t>
            </a:r>
            <a:br>
              <a:rPr lang="fr-FR" dirty="0" smtClean="0"/>
            </a:br>
            <a:r>
              <a:rPr lang="fr-FR" sz="1600" dirty="0" smtClean="0"/>
              <a:t>Exception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25963"/>
          </a:xfrm>
        </p:spPr>
        <p:txBody>
          <a:bodyPr numCol="2"/>
          <a:lstStyle/>
          <a:p>
            <a:r>
              <a:rPr lang="fr-FR" sz="4400" dirty="0" smtClean="0"/>
              <a:t>j'étais</a:t>
            </a:r>
            <a:br>
              <a:rPr lang="fr-FR" sz="4400" dirty="0" smtClean="0"/>
            </a:br>
            <a:r>
              <a:rPr lang="fr-FR" sz="4400" dirty="0" smtClean="0"/>
              <a:t>tu étais</a:t>
            </a:r>
            <a:br>
              <a:rPr lang="fr-FR" sz="4400" dirty="0" smtClean="0"/>
            </a:br>
            <a:r>
              <a:rPr lang="fr-FR" sz="4400" dirty="0" smtClean="0"/>
              <a:t>il/elle était</a:t>
            </a:r>
          </a:p>
          <a:p>
            <a:endParaRPr lang="fr-FR" sz="4400" dirty="0" smtClean="0"/>
          </a:p>
          <a:p>
            <a:endParaRPr lang="fr-FR" sz="4400" dirty="0"/>
          </a:p>
          <a:p>
            <a:pPr>
              <a:buNone/>
            </a:pPr>
            <a:r>
              <a:rPr lang="fr-FR" sz="4400" dirty="0" smtClean="0"/>
              <a:t/>
            </a:r>
            <a:br>
              <a:rPr lang="fr-FR" sz="4400" dirty="0" smtClean="0"/>
            </a:br>
            <a:r>
              <a:rPr lang="fr-FR" sz="4400" dirty="0" smtClean="0"/>
              <a:t>nous étions</a:t>
            </a:r>
            <a:br>
              <a:rPr lang="fr-FR" sz="4400" dirty="0" smtClean="0"/>
            </a:br>
            <a:r>
              <a:rPr lang="fr-FR" sz="4400" dirty="0" smtClean="0"/>
              <a:t>vous étiez</a:t>
            </a:r>
            <a:br>
              <a:rPr lang="fr-FR" sz="4400" dirty="0" smtClean="0"/>
            </a:br>
            <a:r>
              <a:rPr lang="fr-FR" sz="4400" dirty="0" smtClean="0"/>
              <a:t>ils/elles étaient</a:t>
            </a:r>
            <a:br>
              <a:rPr lang="fr-FR" sz="4400" dirty="0" smtClean="0"/>
            </a:br>
            <a:endParaRPr lang="fr-FR" sz="4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 Exercise </a:t>
            </a:r>
            <a:br>
              <a:rPr lang="en-US" dirty="0" smtClean="0"/>
            </a:br>
            <a:r>
              <a:rPr lang="en-US" dirty="0" smtClean="0"/>
              <a:t>Which one is conjugated Correctly?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+mj-lt"/>
              </a:rPr>
              <a:t>Nous- Manger</a:t>
            </a:r>
          </a:p>
          <a:p>
            <a:pPr lvl="1">
              <a:buNone/>
            </a:pPr>
            <a:r>
              <a:rPr lang="en-US" sz="7200" dirty="0" smtClean="0">
                <a:latin typeface="+mj-lt"/>
              </a:rPr>
              <a:t>	(a) </a:t>
            </a:r>
            <a:r>
              <a:rPr lang="en-US" sz="7200" dirty="0" err="1" smtClean="0">
                <a:latin typeface="+mj-lt"/>
              </a:rPr>
              <a:t>Mangions</a:t>
            </a:r>
            <a:endParaRPr lang="en-US" sz="7200" dirty="0" smtClean="0">
              <a:latin typeface="+mj-lt"/>
            </a:endParaRPr>
          </a:p>
          <a:p>
            <a:pPr lvl="1">
              <a:buNone/>
            </a:pPr>
            <a:r>
              <a:rPr lang="en-US" sz="7200" dirty="0" smtClean="0">
                <a:latin typeface="+mj-lt"/>
              </a:rPr>
              <a:t>	(b) </a:t>
            </a:r>
            <a:r>
              <a:rPr lang="en-US" sz="7200" dirty="0" err="1" smtClean="0">
                <a:latin typeface="+mj-lt"/>
              </a:rPr>
              <a:t>Mangiez</a:t>
            </a:r>
            <a:endParaRPr lang="en-US" sz="7200" dirty="0" smtClean="0">
              <a:latin typeface="+mj-lt"/>
            </a:endParaRPr>
          </a:p>
          <a:p>
            <a:pPr lvl="1">
              <a:buNone/>
            </a:pPr>
            <a:r>
              <a:rPr lang="en-US" sz="7200" dirty="0" smtClean="0">
                <a:latin typeface="+mj-lt"/>
              </a:rPr>
              <a:t>	(c) </a:t>
            </a:r>
            <a:r>
              <a:rPr lang="en-US" sz="7200" dirty="0" err="1" smtClean="0">
                <a:latin typeface="+mj-lt"/>
              </a:rPr>
              <a:t>Mangons</a:t>
            </a:r>
            <a:endParaRPr lang="en-US" sz="7200" dirty="0" smtClean="0">
              <a:latin typeface="+mj-lt"/>
            </a:endParaRPr>
          </a:p>
          <a:p>
            <a:pPr lvl="1">
              <a:buNone/>
            </a:pPr>
            <a:r>
              <a:rPr lang="en-US" sz="7200" dirty="0" smtClean="0">
                <a:latin typeface="Bodoni MT" pitchFamily="18" charset="0"/>
              </a:rPr>
              <a:t>	</a:t>
            </a:r>
            <a:endParaRPr lang="en-US" sz="7200" dirty="0">
              <a:latin typeface="Bodoni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179</TotalTime>
  <Words>368</Words>
  <Application>Microsoft Office PowerPoint</Application>
  <PresentationFormat>On-screen Show (4:3)</PresentationFormat>
  <Paragraphs>242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Origin</vt:lpstr>
      <vt:lpstr>L’Indactif: l’imparfait, le plus-que parfait</vt:lpstr>
      <vt:lpstr>Slide 2</vt:lpstr>
      <vt:lpstr>L’imparfait</vt:lpstr>
      <vt:lpstr>Uses </vt:lpstr>
      <vt:lpstr>Rules for the formation</vt:lpstr>
      <vt:lpstr>Example of Regular Verbs</vt:lpstr>
      <vt:lpstr>Etre Exception</vt:lpstr>
      <vt:lpstr>Class Exercise  Which one is conjugated Correctly?</vt:lpstr>
      <vt:lpstr>   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Le Plus-Que-Parfait</vt:lpstr>
      <vt:lpstr>Uses</vt:lpstr>
      <vt:lpstr>Formation</vt:lpstr>
      <vt:lpstr>Examples of Avoir and Etre</vt:lpstr>
      <vt:lpstr>Jeopardy – Plus-Que-Parfait</vt:lpstr>
      <vt:lpstr>Slide 24</vt:lpstr>
      <vt:lpstr>Avoir - 100</vt:lpstr>
      <vt:lpstr>Avoir - 200</vt:lpstr>
      <vt:lpstr>Avoir - 300</vt:lpstr>
      <vt:lpstr>Etre - 100</vt:lpstr>
      <vt:lpstr>Etre - 200</vt:lpstr>
      <vt:lpstr>Etre – 300</vt:lpstr>
    </vt:vector>
  </TitlesOfParts>
  <Company>RJT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L’Indactif: l’imparfait, le plus-que parfait</dc:title>
  <dc:creator>student1</dc:creator>
  <cp:lastModifiedBy>teacher1</cp:lastModifiedBy>
  <cp:revision>31</cp:revision>
  <dcterms:created xsi:type="dcterms:W3CDTF">2013-06-18T15:08:11Z</dcterms:created>
  <dcterms:modified xsi:type="dcterms:W3CDTF">2013-06-20T12:48:36Z</dcterms:modified>
</cp:coreProperties>
</file>